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87" r:id="rId2"/>
    <p:sldId id="458" r:id="rId3"/>
    <p:sldId id="483" r:id="rId4"/>
    <p:sldId id="456" r:id="rId5"/>
    <p:sldId id="462" r:id="rId6"/>
    <p:sldId id="460" r:id="rId7"/>
    <p:sldId id="491" r:id="rId8"/>
    <p:sldId id="463" r:id="rId9"/>
    <p:sldId id="464" r:id="rId10"/>
    <p:sldId id="468" r:id="rId11"/>
    <p:sldId id="466" r:id="rId12"/>
    <p:sldId id="469" r:id="rId13"/>
    <p:sldId id="473" r:id="rId14"/>
    <p:sldId id="465" r:id="rId15"/>
    <p:sldId id="482" r:id="rId16"/>
    <p:sldId id="484" r:id="rId17"/>
    <p:sldId id="485" r:id="rId18"/>
    <p:sldId id="486" r:id="rId19"/>
    <p:sldId id="487" r:id="rId20"/>
    <p:sldId id="489" r:id="rId21"/>
    <p:sldId id="488" r:id="rId22"/>
    <p:sldId id="490" r:id="rId23"/>
    <p:sldId id="492" r:id="rId24"/>
    <p:sldId id="474" r:id="rId25"/>
    <p:sldId id="475" r:id="rId26"/>
    <p:sldId id="477" r:id="rId27"/>
    <p:sldId id="476" r:id="rId28"/>
    <p:sldId id="478" r:id="rId29"/>
    <p:sldId id="457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 景宜" initials="石" lastIdx="1" clrIdx="0">
    <p:extLst>
      <p:ext uri="{19B8F6BF-5375-455C-9EA6-DF929625EA0E}">
        <p15:presenceInfo xmlns:p15="http://schemas.microsoft.com/office/powerpoint/2012/main" userId="1e9282ece5d529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4472C4"/>
    <a:srgbClr val="2E75B6"/>
    <a:srgbClr val="FBE5D6"/>
    <a:srgbClr val="ED7D31"/>
    <a:srgbClr val="20A920"/>
    <a:srgbClr val="FF4D1C"/>
    <a:srgbClr val="8EDE99"/>
    <a:srgbClr val="FEBEBE"/>
    <a:srgbClr val="A66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3" autoAdjust="0"/>
    <p:restoredTop sz="71073" autoAdjust="0"/>
  </p:normalViewPr>
  <p:slideViewPr>
    <p:cSldViewPr snapToGrid="0">
      <p:cViewPr varScale="1">
        <p:scale>
          <a:sx n="53" d="100"/>
          <a:sy n="53" d="100"/>
        </p:scale>
        <p:origin x="1046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AD9CA-22C8-40F5-B5CD-1A920CF417CA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66344-E93D-4364-8352-C92E0DC437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30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70C0"/>
                </a:solidFill>
              </a:rPr>
              <a:t>Hello everyone, I am </a:t>
            </a:r>
            <a:r>
              <a:rPr lang="en-US" altLang="zh-CN" dirty="0" err="1">
                <a:solidFill>
                  <a:srgbClr val="0070C0"/>
                </a:solidFill>
              </a:rPr>
              <a:t>Nanyu</a:t>
            </a:r>
            <a:r>
              <a:rPr lang="en-US" altLang="zh-CN" dirty="0">
                <a:solidFill>
                  <a:srgbClr val="0070C0"/>
                </a:solidFill>
              </a:rPr>
              <a:t> Zhong, a PhD student from the Institute of Information Engineering, Chinese Academy of Sciences.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I will share our latest research on an old topic, ROP Automation</a:t>
            </a:r>
            <a:r>
              <a:rPr lang="en-US" altLang="zh-CN" dirty="0">
                <a:solidFill>
                  <a:srgbClr val="0070C0"/>
                </a:solidFill>
              </a:rPr>
              <a:t>.</a:t>
            </a:r>
            <a:endParaRPr lang="zh-CN" altLang="en-US" dirty="0">
              <a:solidFill>
                <a:srgbClr val="0070C0"/>
              </a:solidFill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84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a 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CN" dirty="0"/>
              <a:t> example to demonstrate the problems we might encounter. </a:t>
            </a:r>
          </a:p>
          <a:p>
            <a:r>
              <a:rPr lang="en-US" altLang="zh-CN" dirty="0"/>
              <a:t>Suppose we need to set R8 to 3. </a:t>
            </a:r>
          </a:p>
          <a:p>
            <a:r>
              <a:rPr lang="en-US" altLang="zh-CN" dirty="0"/>
              <a:t>After completing the Gadgets classification and 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Building</a:t>
            </a:r>
            <a:r>
              <a:rPr lang="en-US" altLang="zh-CN" dirty="0"/>
              <a:t> the GCG.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search the gadget combinations by traversing the GCG, starting from the stack and R8 as the endpoint.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7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Following those path, we select Gadgets from the corresponding categories and using SMT solver to get a feasible solution, such as setting RSI to 3 and R8 to 0. </a:t>
            </a:r>
          </a:p>
          <a:p>
            <a:pPr algn="l"/>
            <a:r>
              <a:rPr lang="en-US" altLang="zh-CN" dirty="0"/>
              <a:t>Here is the first trouble, the execution of the third Gadget relies two data dependencies: before the execution, R8 must be 0, and RSI must be an address. </a:t>
            </a:r>
          </a:p>
          <a:p>
            <a:pPr algn="l"/>
            <a:r>
              <a:rPr lang="en-US" altLang="zh-CN" dirty="0"/>
              <a:t>This requires us to find new Gadgets to resolve this issue.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8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If we find Gadgets to resolve and Random insertion at the beginning could lead to new problems.</a:t>
            </a:r>
          </a:p>
          <a:p>
            <a:pPr algn="l"/>
            <a:r>
              <a:rPr lang="en-US" altLang="zh-CN" dirty="0"/>
              <a:t>For example, the instruction 'pop </a:t>
            </a:r>
            <a:r>
              <a:rPr lang="en-US" altLang="zh-CN" dirty="0" err="1"/>
              <a:t>rsi</a:t>
            </a:r>
            <a:r>
              <a:rPr lang="en-US" altLang="zh-CN" dirty="0"/>
              <a:t>' in the first Gadget sets RSI to a legal address, while the third Gadget overwrites it to 3. </a:t>
            </a:r>
          </a:p>
          <a:p>
            <a:pPr algn="l"/>
            <a:r>
              <a:rPr lang="en-US" altLang="zh-CN" dirty="0"/>
              <a:t>Unfortunately, these data dependencies and side effects cannot be well handled by existing works. And complex Gadgets may have more data dependencies and side effects.</a:t>
            </a:r>
          </a:p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379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Overall, we face three major challenges: 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put all </a:t>
            </a: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gadgets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reduce the search space of </a:t>
            </a: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SMT Solver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How to resolve </a:t>
            </a: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Dependencies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eliminate </a:t>
            </a: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Side Effects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Gadgets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TGRop</a:t>
            </a:r>
            <a:r>
              <a:rPr lang="en-US" altLang="zh-CN" dirty="0"/>
              <a:t> introduces a systematic approach to address these issues.</a:t>
            </a: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24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0" dirty="0"/>
              <a:t>This is an overview of </a:t>
            </a:r>
            <a:r>
              <a:rPr lang="en-US" altLang="zh-CN" sz="3600" b="0" dirty="0" err="1"/>
              <a:t>TGRop</a:t>
            </a:r>
            <a:r>
              <a:rPr lang="en-US" altLang="zh-CN" sz="3600" b="0" dirty="0"/>
              <a:t>, which acknowledges that ROP exploitation involves multiple stages. </a:t>
            </a:r>
          </a:p>
          <a:p>
            <a:r>
              <a:rPr lang="en-US" altLang="zh-CN" sz="6600" dirty="0" err="1"/>
              <a:t>TGRop</a:t>
            </a:r>
            <a:r>
              <a:rPr lang="en-US" altLang="zh-CN" sz="6600" dirty="0"/>
              <a:t> allows users to describe a complete exploitation process. Then, we generate a blueprint, and our core idea is that, guided by this blueprint, the ROP is constructed stage-by-stage.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/>
              <a:t>For example, the first stage is to </a:t>
            </a:r>
            <a:r>
              <a:rPr lang="en-US" altLang="zh-CN" sz="4800" dirty="0" err="1"/>
              <a:t>mmap</a:t>
            </a:r>
            <a:r>
              <a:rPr lang="en-US" altLang="zh-CN" sz="4800" dirty="0"/>
              <a:t> a ‘</a:t>
            </a:r>
            <a:r>
              <a:rPr lang="en-US" altLang="zh-CN" sz="4800" dirty="0" err="1"/>
              <a:t>rwx</a:t>
            </a:r>
            <a:r>
              <a:rPr lang="en-US" altLang="zh-CN" sz="4800" dirty="0"/>
              <a:t>’ memory region, and the second stage is to read shellcode.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0" dirty="0"/>
              <a:t>The stages of ROP, like Harry Potter and Hermione, combine to form powerful magic.</a:t>
            </a:r>
            <a:endParaRPr lang="en-US" altLang="zh-C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37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 ROP construction, there is some </a:t>
            </a:r>
            <a:r>
              <a:rPr lang="en-US" altLang="zh-CN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preparation</a:t>
            </a:r>
            <a:r>
              <a:rPr lang="en-US" altLang="zh-CN" dirty="0"/>
              <a:t> work.</a:t>
            </a:r>
          </a:p>
          <a:p>
            <a:r>
              <a:rPr lang="en-US" altLang="zh-CN" dirty="0"/>
              <a:t>About the blueprint generation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 err="1"/>
              <a:t>TGRop</a:t>
            </a:r>
            <a:r>
              <a:rPr lang="en-US" altLang="zh-CN" dirty="0"/>
              <a:t> provides five interfaces to easily define the computation process. such as, memory write, function call etc.</a:t>
            </a:r>
          </a:p>
          <a:p>
            <a:r>
              <a:rPr lang="en-US" altLang="zh-CN" dirty="0"/>
              <a:t>We use function calls and system calls as boundaries between stages, while all interfaces contribute to ROP's sub-goals. The combination of these sub-goals can form an exploitation.</a:t>
            </a:r>
          </a:p>
          <a:p>
            <a:endParaRPr lang="en-US" altLang="zh-CN" dirty="0"/>
          </a:p>
          <a:p>
            <a:r>
              <a:rPr lang="en-US" altLang="zh-CN" dirty="0"/>
              <a:t>Regarding the Gadget analysis phase, we first classify Gadgets into 15 groups. </a:t>
            </a:r>
          </a:p>
          <a:p>
            <a:r>
              <a:rPr lang="en-US" altLang="zh-CN" dirty="0"/>
              <a:t>Then, we use symbolic execution to extract semantic information. </a:t>
            </a:r>
          </a:p>
          <a:p>
            <a:r>
              <a:rPr lang="en-US" altLang="zh-CN" dirty="0"/>
              <a:t>Finally, we construct the Gadget Computation Graph (GCG) based on the semantics of the Gadgets, mapping operands to nodes and marking directed edges as data flows. </a:t>
            </a:r>
          </a:p>
          <a:p>
            <a:endParaRPr lang="en-US" altLang="zh-CN" dirty="0"/>
          </a:p>
          <a:p>
            <a:r>
              <a:rPr lang="en-US" altLang="zh-CN" dirty="0"/>
              <a:t>This way, we systematically organize all gadgets in the program within the GCG based on the potential data flows they can introduce. </a:t>
            </a:r>
          </a:p>
          <a:p>
            <a:r>
              <a:rPr lang="en-US" altLang="zh-CN" dirty="0" err="1"/>
              <a:t>TGRop</a:t>
            </a:r>
            <a:r>
              <a:rPr lang="en-US" altLang="zh-CN" dirty="0"/>
              <a:t> leverages GCG as the clue to search for the gadget combination.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626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preprocessing, we follow the blueprint to construct ROP chains stage-by-stage.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Each stage includes four phases.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63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Phase I, we extract each sub-goal from the blueprint, such as setting RDI to 100.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define the sub-goals as post-conditions, and the initial state as the pre-condition.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Then, we search the GCG to find the gadgets combinations that can achieve the sub-goal.</a:t>
            </a:r>
            <a:br>
              <a:rPr lang="en-US" altLang="zh-CN" dirty="0"/>
            </a:br>
            <a:r>
              <a:rPr lang="en-US" altLang="zh-CN" dirty="0"/>
              <a:t>In the Tentative Chaining phase, we use an SMT solver to filter out any gadgets that definitely cannot be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 particular case occurs when setting R8 to 3.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Here, we found only two paths that could set R8.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With the SMT solver, we filtered out many Gadgets, leaving us with the only viable combination.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84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specifically, the SMT solver checks for conflicts in the symbolic semantics of each Gadget during combination.</a:t>
            </a:r>
          </a:p>
          <a:p>
            <a:r>
              <a:rPr lang="en-US" altLang="zh-CN" dirty="0"/>
              <a:t>For instance, this Gadget restricts R8 to only 0 or 1, it conflicts with the sub-goal of setting R8 to 3. Such Gadgets will be discarded.</a:t>
            </a:r>
          </a:p>
          <a:p>
            <a:r>
              <a:rPr lang="en-US" altLang="zh-CN" dirty="0"/>
              <a:t>In the Tentative Chaining phase, we retain only those Gadget combinations that the SMT solver check it with feasible solutions. 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851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Phase II, we will systematically address data dependency.  </a:t>
            </a:r>
          </a:p>
          <a:p>
            <a:r>
              <a:rPr lang="en-US" altLang="zh-CN" dirty="0"/>
              <a:t>Data dependency refers to the situation where a register or memory cell must be set with the desired value.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categorize these into three types:  Valid Address,</a:t>
            </a:r>
            <a:r>
              <a:rPr lang="zh-CN" altLang="en-US" dirty="0"/>
              <a:t> </a:t>
            </a:r>
            <a:r>
              <a:rPr lang="en-US" altLang="zh-CN" dirty="0"/>
              <a:t>Correct Target and Suitable Value.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For example, the instruction '</a:t>
            </a:r>
            <a:r>
              <a:rPr lang="en-US" altLang="zh-CN" dirty="0" err="1"/>
              <a:t>jmp</a:t>
            </a:r>
            <a:r>
              <a:rPr lang="en-US" altLang="zh-CN" dirty="0"/>
              <a:t> </a:t>
            </a:r>
            <a:r>
              <a:rPr lang="en-US" altLang="zh-CN" dirty="0" err="1"/>
              <a:t>rax</a:t>
            </a:r>
            <a:r>
              <a:rPr lang="en-US" altLang="zh-CN" dirty="0"/>
              <a:t>' creates a new sub-goal requiring that RAX be set to the address of the next Gadget. </a:t>
            </a:r>
          </a:p>
          <a:p>
            <a:r>
              <a:rPr lang="en-US" altLang="zh-CN" dirty="0"/>
              <a:t>This sub-goal then iteratively undergoes Phase I and Phase II to generate a new ROP.</a:t>
            </a:r>
          </a:p>
          <a:p>
            <a:endParaRPr lang="en-US" altLang="zh-CN" dirty="0"/>
          </a:p>
          <a:p>
            <a:r>
              <a:rPr lang="en-US" altLang="zh-CN" dirty="0"/>
              <a:t>In summary, </a:t>
            </a:r>
            <a:r>
              <a:rPr lang="en-US" altLang="zh-CN" dirty="0" err="1"/>
              <a:t>TGRop</a:t>
            </a:r>
            <a:r>
              <a:rPr lang="en-US" altLang="zh-CN" dirty="0"/>
              <a:t> iteratively generates each sub-goal to solve data dependencies, much like finding the right hat for each Lego McGonagall.</a:t>
            </a:r>
          </a:p>
          <a:p>
            <a:endParaRPr lang="en-US" altLang="zh-CN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80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let's review the ROP of </a:t>
            </a:r>
            <a:r>
              <a:rPr lang="en-US" altLang="zh-CN"/>
              <a:t>what when and </a:t>
            </a:r>
            <a:r>
              <a:rPr lang="en-US" altLang="zh-CN" dirty="0"/>
              <a:t>how. </a:t>
            </a:r>
          </a:p>
          <a:p>
            <a:r>
              <a:rPr lang="en-US" altLang="zh-CN" dirty="0"/>
              <a:t>In binary programs, any instruction fragment that ends likes ret, </a:t>
            </a:r>
            <a:r>
              <a:rPr lang="en-US" altLang="zh-CN" dirty="0" err="1"/>
              <a:t>jmp</a:t>
            </a:r>
            <a:r>
              <a:rPr lang="en-US" altLang="zh-CN" dirty="0"/>
              <a:t>, or call can form a "Gadget". These Gadgets are like Lego bricks.</a:t>
            </a:r>
          </a:p>
          <a:p>
            <a:r>
              <a:rPr lang="en-US" altLang="zh-CN" dirty="0"/>
              <a:t>ROP is a code-reuse technique, and it can exploit vulnerabilities at any point during control flow hijacking.</a:t>
            </a:r>
          </a:p>
          <a:p>
            <a:r>
              <a:rPr lang="en-US" altLang="zh-CN" dirty="0"/>
              <a:t>we can chain gadgets to call any function. </a:t>
            </a:r>
          </a:p>
          <a:p>
            <a:r>
              <a:rPr lang="en-US" altLang="zh-CN" dirty="0"/>
              <a:t>Similar to building with Legos. ROP execute After hijacking the control flow to get a shell. This is like assembling a Lego figure of Harry Potter, casting a "spell" on our vulnerability!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050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In Phase III, we primarily address the issue of side effects, which occurs when a desired context built by an earlier gadget is tampered with by a later gadget.  </a:t>
            </a:r>
          </a:p>
          <a:p>
            <a:r>
              <a:rPr lang="en-US" altLang="zh-CN" b="0" dirty="0"/>
              <a:t>For example, with gadgets A and B that have similar semantics—if we execute gadget B first and then gadget A, we can successfully create a perfect Lego McGonagall.  </a:t>
            </a:r>
          </a:p>
          <a:p>
            <a:r>
              <a:rPr lang="en-US" altLang="zh-CN" b="0" dirty="0"/>
              <a:t>However, if we execute gadget A first and then gadget B, the side effects will result in an incorrect Lego McGonagall.  </a:t>
            </a:r>
          </a:p>
          <a:p>
            <a:r>
              <a:rPr lang="en-US" altLang="zh-CN" b="0" dirty="0"/>
              <a:t>Therefore, focusing on finding the correct sequence for executing gadgets is key to solving side effect problems.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6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construct a topology graph based on the desired execution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altLang="zh-CN" dirty="0"/>
              <a:t> and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write-read pair </a:t>
            </a:r>
            <a:r>
              <a:rPr lang="en-US" altLang="zh-CN" dirty="0"/>
              <a:t>during the Gadget combination process. </a:t>
            </a:r>
          </a:p>
          <a:p>
            <a:r>
              <a:rPr lang="en-US" altLang="zh-CN" dirty="0"/>
              <a:t>Through topological sorting, we can achieve the correct execution order.</a:t>
            </a:r>
          </a:p>
          <a:p>
            <a:endParaRPr lang="en-US" altLang="zh-CN" dirty="0"/>
          </a:p>
          <a:p>
            <a:r>
              <a:rPr lang="en-US" altLang="zh-CN" dirty="0"/>
              <a:t>Additionally, a special case arises when the topology graph contains cycles. </a:t>
            </a:r>
          </a:p>
          <a:p>
            <a:r>
              <a:rPr lang="en-US" altLang="zh-CN" dirty="0"/>
              <a:t>As you show, when two Gadgets interact with the same stack location, creating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write-read</a:t>
            </a:r>
            <a:r>
              <a:rPr lang="en-US" altLang="zh-CN" dirty="0"/>
              <a:t> cycles. </a:t>
            </a:r>
          </a:p>
          <a:p>
            <a:r>
              <a:rPr lang="en-US" altLang="zh-CN" dirty="0"/>
              <a:t>We resolve this by inserting an additional gadget that invokes a pop instruction to adjust the </a:t>
            </a:r>
            <a:r>
              <a:rPr lang="en-US" altLang="zh-CN" dirty="0" err="1"/>
              <a:t>rsp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As such, the write-read pair is no longer exists, effectively breaking the cycle. </a:t>
            </a:r>
          </a:p>
          <a:p>
            <a:endParaRPr lang="en-US" altLang="zh-CN" dirty="0"/>
          </a:p>
          <a:p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topological sorting can eliminate side effects.</a:t>
            </a:r>
            <a:endParaRPr lang="zh-CN" alt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92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Phase IV, we will identify any redundant Gadgets that have overlapping other gadget functionalities. </a:t>
            </a:r>
          </a:p>
          <a:p>
            <a:r>
              <a:rPr lang="en-US" altLang="zh-CN" dirty="0"/>
              <a:t>We then optimize these to enhance the quality of the ROP.</a:t>
            </a:r>
          </a:p>
          <a:p>
            <a:endParaRPr lang="en-US" altLang="zh-CN" dirty="0"/>
          </a:p>
          <a:p>
            <a:r>
              <a:rPr lang="en-US" altLang="zh-CN" dirty="0"/>
              <a:t>By combining topological sorting with SMT solver technology, we generate the final ROP, update the state, and then step to the next stage.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527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core implementation of </a:t>
            </a:r>
            <a:r>
              <a:rPr lang="en-US" altLang="zh-CN" dirty="0" err="1"/>
              <a:t>TGRop</a:t>
            </a:r>
            <a:r>
              <a:rPr lang="en-US" altLang="zh-CN" dirty="0"/>
              <a:t>.  </a:t>
            </a:r>
          </a:p>
          <a:p>
            <a:r>
              <a:rPr lang="en-US" altLang="zh-CN" dirty="0"/>
              <a:t>We break down ROP construction into stages and sub-goals, which helps solve data dependencies and reduces the heavy reliance on SMT solvers.  </a:t>
            </a:r>
          </a:p>
          <a:p>
            <a:r>
              <a:rPr lang="en-US" altLang="zh-CN" dirty="0"/>
              <a:t>And the topology helps us avoid side effects.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723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evaluation, we compared </a:t>
            </a:r>
            <a:r>
              <a:rPr lang="en-US" altLang="zh-CN" dirty="0" err="1"/>
              <a:t>TGRop</a:t>
            </a:r>
            <a:r>
              <a:rPr lang="en-US" altLang="zh-CN" dirty="0"/>
              <a:t> with six SOTA tools.  </a:t>
            </a:r>
          </a:p>
          <a:p>
            <a:r>
              <a:rPr lang="en-US" altLang="zh-CN" dirty="0"/>
              <a:t>The heuristic-based approaches include </a:t>
            </a:r>
            <a:r>
              <a:rPr lang="en-US" altLang="zh-CN" dirty="0" err="1"/>
              <a:t>Angrop</a:t>
            </a:r>
            <a:r>
              <a:rPr lang="en-US" altLang="zh-CN" dirty="0"/>
              <a:t>, </a:t>
            </a:r>
            <a:r>
              <a:rPr lang="en-US" altLang="zh-CN" dirty="0" err="1"/>
              <a:t>Ropium</a:t>
            </a:r>
            <a:r>
              <a:rPr lang="en-US" altLang="zh-CN" dirty="0"/>
              <a:t>, and </a:t>
            </a:r>
            <a:r>
              <a:rPr lang="en-US" altLang="zh-CN" dirty="0" err="1"/>
              <a:t>Exrop</a:t>
            </a:r>
            <a:r>
              <a:rPr lang="en-US" altLang="zh-CN" dirty="0"/>
              <a:t>,  </a:t>
            </a:r>
          </a:p>
          <a:p>
            <a:endParaRPr lang="en-US" altLang="zh-CN" dirty="0"/>
          </a:p>
          <a:p>
            <a:r>
              <a:rPr lang="en-US" altLang="zh-CN" dirty="0"/>
              <a:t>Our test suite is divided into three parts: one from the ROP-Benchmark, another have various architectures, and a third is relate with ROP mitigation.  </a:t>
            </a:r>
          </a:p>
          <a:p>
            <a:r>
              <a:rPr lang="en-US" altLang="zh-CN" dirty="0"/>
              <a:t>We used these tools to generate six ROP goals payloads for these test suites, including goals like getting a shell, within one-hour time limit.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384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first experiment, we generate three ROP goals payloads on a test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  <a:r>
              <a:rPr lang="en-US" altLang="zh-CN" dirty="0"/>
              <a:t> from the ROP-benchmark.</a:t>
            </a:r>
          </a:p>
          <a:p>
            <a:r>
              <a:rPr lang="en-US" altLang="zh-CN" dirty="0" err="1"/>
              <a:t>TGRop's</a:t>
            </a:r>
            <a:r>
              <a:rPr lang="en-US" altLang="zh-CN" dirty="0"/>
              <a:t> performance is the best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 successfully generates ROP for over 97% of programs, with improvements ranging from 1.62 to 27 times better than existing tools.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Notably, </a:t>
            </a:r>
            <a:r>
              <a:rPr lang="en-US" altLang="zh-CN" dirty="0" err="1"/>
              <a:t>TGRop</a:t>
            </a:r>
            <a:r>
              <a:rPr lang="en-US" altLang="zh-CN" dirty="0"/>
              <a:t> achieves this with no false positives and minimal timeouts.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52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Additionally, our experiments demonstrated that </a:t>
            </a:r>
            <a:r>
              <a:rPr lang="en-US" altLang="zh-CN" dirty="0" err="1"/>
              <a:t>TGRop</a:t>
            </a:r>
            <a:r>
              <a:rPr lang="en-US" altLang="zh-CN" dirty="0"/>
              <a:t> performs well across different architectures.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also conducted human trials, where </a:t>
            </a:r>
            <a:r>
              <a:rPr lang="en-US" altLang="zh-CN" dirty="0" err="1"/>
              <a:t>TGRop</a:t>
            </a:r>
            <a:r>
              <a:rPr lang="en-US" altLang="zh-CN" dirty="0"/>
              <a:t> outperformed some CTF participants in both the speed and success rate of ROP construction.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41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slide presents an ablation analysis of </a:t>
            </a:r>
            <a:r>
              <a:rPr lang="en-US" altLang="zh-CN" dirty="0" err="1"/>
              <a:t>TGRop</a:t>
            </a:r>
            <a:r>
              <a:rPr lang="en-US" altLang="zh-CN" dirty="0"/>
              <a:t>.  </a:t>
            </a:r>
          </a:p>
          <a:p>
            <a:r>
              <a:rPr lang="en-US" altLang="zh-CN" dirty="0"/>
              <a:t>Our results show that </a:t>
            </a:r>
            <a:r>
              <a:rPr lang="en-US" altLang="zh-CN" dirty="0" err="1"/>
              <a:t>TGRop</a:t>
            </a:r>
            <a:r>
              <a:rPr lang="en-US" altLang="zh-CN" dirty="0"/>
              <a:t> uses 81% more gadgets than other tools, significantly enhancing its performance.  </a:t>
            </a:r>
          </a:p>
          <a:p>
            <a:r>
              <a:rPr lang="en-US" altLang="zh-CN" dirty="0"/>
              <a:t>Moreover, 64% of programs have data dependency issues, which </a:t>
            </a:r>
            <a:r>
              <a:rPr lang="en-US" altLang="zh-CN" dirty="0" err="1"/>
              <a:t>TGRop</a:t>
            </a:r>
            <a:r>
              <a:rPr lang="en-US" altLang="zh-CN" dirty="0"/>
              <a:t> successfully resolves.  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Exploratory Tools</a:t>
            </a:r>
            <a:r>
              <a:rPr lang="en-US" altLang="zh-CN" dirty="0"/>
              <a:t>, heuristic approaches are more lightweight.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34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experiment highlights </a:t>
            </a:r>
            <a:r>
              <a:rPr lang="en-US" altLang="zh-CN" dirty="0" err="1"/>
              <a:t>TGRop's</a:t>
            </a:r>
            <a:r>
              <a:rPr lang="en-US" altLang="zh-CN" dirty="0"/>
              <a:t> ability to bypass certain ROP mitigations, even in the reduction of Gadgets.  </a:t>
            </a:r>
          </a:p>
          <a:p>
            <a:r>
              <a:rPr lang="en-US" altLang="zh-CN" dirty="0"/>
              <a:t>However, </a:t>
            </a:r>
            <a:r>
              <a:rPr lang="en-US" altLang="zh-CN" dirty="0" err="1"/>
              <a:t>TGRop</a:t>
            </a:r>
            <a:r>
              <a:rPr lang="en-US" altLang="zh-CN" dirty="0"/>
              <a:t> demonstrated a high success rate, bypassing these mechanisms in over 92% of cases, </a:t>
            </a:r>
            <a:r>
              <a:rPr lang="en-US" altLang="zh-CN" dirty="0" err="1"/>
              <a:t>showcasting</a:t>
            </a:r>
            <a:r>
              <a:rPr lang="en-US" altLang="zh-CN" dirty="0"/>
              <a:t> its robust performance against modern security measures.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77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conclusion, </a:t>
            </a:r>
            <a:r>
              <a:rPr lang="en-US" altLang="zh-CN" dirty="0" err="1"/>
              <a:t>TGRop</a:t>
            </a:r>
            <a:r>
              <a:rPr lang="en-US" altLang="zh-CN" dirty="0"/>
              <a:t> systematically enhances ROP construction and outperforms existing tools.  </a:t>
            </a:r>
          </a:p>
          <a:p>
            <a:r>
              <a:rPr lang="en-US" altLang="zh-CN" dirty="0"/>
              <a:t>It also reveals design weaknesses in recent ROP mitigations.  </a:t>
            </a:r>
          </a:p>
          <a:p>
            <a:r>
              <a:rPr lang="en-US" altLang="zh-CN" dirty="0"/>
              <a:t>For further details, please visit our website.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02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an </a:t>
            </a:r>
            <a:r>
              <a:rPr lang="en-US" altLang="zh-CN" sz="1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Interesting Metaphors Of ROP. </a:t>
            </a:r>
          </a:p>
          <a:p>
            <a:r>
              <a:rPr lang="en-US" altLang="zh-CN" dirty="0"/>
              <a:t>Before building with Legos, we sort the bricks, similar to </a:t>
            </a:r>
            <a:r>
              <a:rPr lang="en-US" altLang="zh-CN" b="0" dirty="0"/>
              <a:t>Gadgets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altLang="zh-CN" b="0" dirty="0"/>
              <a:t>. </a:t>
            </a:r>
          </a:p>
          <a:p>
            <a:r>
              <a:rPr lang="en-US" altLang="zh-CN" dirty="0"/>
              <a:t>Assembling Legos is like chaining Gadgets together.</a:t>
            </a:r>
          </a:p>
          <a:p>
            <a:r>
              <a:rPr lang="en-US" altLang="zh-CN" dirty="0"/>
              <a:t>A completed Lego figure represents a constructed ROP, capable of executing a function call. </a:t>
            </a:r>
          </a:p>
          <a:p>
            <a:r>
              <a:rPr lang="en-US" altLang="zh-CN" dirty="0"/>
              <a:t>Different Lego figures symbolize different ROP exploit effects,</a:t>
            </a:r>
            <a:r>
              <a:rPr lang="zh-CN" altLang="en-US" dirty="0"/>
              <a:t> </a:t>
            </a:r>
            <a:r>
              <a:rPr lang="en-US" altLang="zh-CN" dirty="0"/>
              <a:t>such as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Memory-write, Memory-read or Call any Function!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971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you for your attention. So, any questions.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07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ROP attack techniques were first introduced in 2007, and since then, many studies have focused on ROP.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070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Heuristic-based automation tools construct ROPs by classifying Gadgets, applying combining rules to generate graphs, and using graph search techniques to heuristically complete the ROP construction.</a:t>
            </a:r>
          </a:p>
          <a:p>
            <a:r>
              <a:rPr lang="en-US" altLang="zh-CN" b="0" dirty="0"/>
              <a:t>On the other hand, 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Exploratory-Based</a:t>
            </a:r>
            <a:r>
              <a:rPr lang="en-US" altLang="zh-CN" b="0" dirty="0"/>
              <a:t> tools use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Concolic </a:t>
            </a:r>
            <a:r>
              <a:rPr lang="en-US" altLang="zh-CN" b="0" dirty="0"/>
              <a:t>execution or SMT solvers to explore Gadget chaining paths from the start to the end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9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So, </a:t>
            </a:r>
            <a:r>
              <a:rPr kumimoji="1"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Why Are We Even Talking About This ?</a:t>
            </a:r>
            <a:endParaRPr lang="zh-CN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043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We all know that Gadgets can be simple or complex. Using simple Gadgets to assemble can produce ROP exploits with relatively single functions. </a:t>
            </a:r>
          </a:p>
          <a:p>
            <a:r>
              <a:rPr lang="en-US" altLang="zh-CN" b="0" dirty="0"/>
              <a:t>However, if we can chain complex Gadgets, we can achieve ROP exploits with more diverse functionalities.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0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problem with </a:t>
            </a:r>
            <a:r>
              <a:rPr lang="en-US" altLang="zh-CN" b="0" dirty="0"/>
              <a:t>current heuristic approaches is that they discard complex Gadgets, losing the ability to 'cast spells'!</a:t>
            </a:r>
          </a:p>
          <a:p>
            <a:r>
              <a:rPr lang="en-US" altLang="zh-CN" b="0" dirty="0"/>
              <a:t>On the other hand, as the number of Gadgets increases, exploratory methods slow down due to technological limitations.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268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our goal is to put all gadgets onto a graph. This should consider Complex gadgets</a:t>
            </a:r>
            <a:r>
              <a:rPr lang="zh-CN" altLang="en-US" dirty="0"/>
              <a:t> </a:t>
            </a:r>
            <a:r>
              <a:rPr lang="en-US" altLang="zh-CN" dirty="0"/>
              <a:t>when doing this, we will encounter some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troubles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6344-E93D-4364-8352-C92E0DC437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69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24209-0713-4759-8172-F38F9FCD8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8C7664-B906-4F41-A85D-08E09B215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20DD5-0CBD-41F8-A3D7-F500F4EF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C1380-54EC-4B82-A114-9D0B44A841B4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04CC9E-DAB4-4ACB-B5F3-B2BB0100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03C6E-E468-4696-A13F-1B5598CE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1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63CC0-CA31-4935-958E-AD2B6065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17B246-1582-4521-95AD-79B720FB1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D4F44C-C6BE-4605-A008-B7A73246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74D5-956E-4871-9333-26DB7E6EA836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9B0FC4-D14C-4316-8B3E-579BBDB5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4BD2B2-FA00-4973-B5ED-0E4A0B54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9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BCCF0B-1484-4F65-AE41-870D12E81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1C46CD-AD39-4065-8861-09CA3D9B2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8859D7-AA98-41AC-8324-FF9442CE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6F7-C774-4489-B117-3F5EA231E940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D4BBF-D977-47CA-9402-B96A3424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DEDA6A-87DB-4443-A9BB-9ED1A9A3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12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D5311-06A0-43E6-A6A0-8D0FE6F3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7F78E-4DB9-43F5-8DA6-8E4362146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D74995-B38B-4B5B-90D9-F798BE59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9F9B-31AE-4FA2-AEF1-65D7FA56255B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483A14-9423-4EBF-8934-65463DE5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67E4E-519F-4ECC-A95C-42D46867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07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2DDDF-8CC2-4BC3-80E9-D3BBFA22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5CF636-505E-49C7-BC25-C557C6D7D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179288-A789-437F-89F7-102C28ED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D38E-CF2A-4D5C-99F0-2E70A67D32CC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97F86A-8460-41FE-8C10-2683D11D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A04FE5-CDE6-4A53-B6A3-04BDC593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91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59894-1BD2-433C-A4E6-F27BD2E8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D84096-E26A-4616-A1E6-BFB67BEC8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1734D9-714F-44EF-9EF9-A34B18279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CC149B-D105-4B06-9AA1-A9854B23A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0834-8704-4BFA-A9C5-554607800C0D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A3E163-00D5-4E9A-8663-D1F534F7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372F6-2A5B-402A-92D5-EC573893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F7182-66A1-4F49-8C82-FCA72D1A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C64A0-49DA-477B-8AC6-FBECDF5B5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3EEBE7-90B9-4C4A-B548-161220EA7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CAF5B0-9A92-48B7-9CF4-D62DEF96E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ECAC5C-38FA-4756-A8FF-192780DB0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6E778F-4154-4578-9BE1-875161D8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F6D4B-833C-4111-AA93-5D38B36213D0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250348-15BB-4C0D-BFF7-5C2E0951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37002F-C59A-4F4E-B756-DE7203B5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38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992DF-BB96-46C9-B5BD-F132B135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08E947-C8AA-4CDA-B5D4-1AC6E301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FF584-0EED-461E-B04F-BF5BBEDF8955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8B648D-9FA3-46EB-9A93-5371AE8BA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E918B-76E8-4B35-A770-1EBFA7AE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5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588C37-2A83-49E0-A513-87EC2D7D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6E7-DA29-4D10-B5E6-968B6C6020BF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559B9C-8ABF-4245-9120-F1FC1471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6B18F1-FC78-4C75-9BED-E1477712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3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AFA69-7E72-4CD1-A21D-286E73C5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D2FAE-FB92-450D-BB87-0A40C81B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D698DE-3826-4841-BC5A-DB6609657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95C9CF-8755-475C-91CB-90F31860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3E636-1FFD-48C7-BC10-FF5AC6965D00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630894-8F58-4437-A135-25B123B7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C3CE3C-07EF-4C28-98F7-6C74279E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30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72B3E-3A79-4873-AF7E-5DCC7BB4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A31567-C24D-4804-90F2-F42B17B3F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680F3E-EB22-4B82-A43B-0B259FB33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387F1C-C662-4795-8039-EA47A015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1358-0EDB-44DE-AAEC-8D77881C325C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EF788D-F8F1-49FC-B430-10CB6EE0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99ECEB-90AB-4640-998B-DC53B935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48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FE6C73-F64B-4F16-90B6-FB85A072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C622AA-F1B7-43E8-A0BF-0677DE078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758E8-204A-4EAB-9993-8DDA33DFF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4BC54-9B38-4358-9BF4-A4D41FEE6D7B}" type="datetime1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68D489-5478-44E5-8C13-FFE224E6A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E2C3D6-1B07-4010-99E1-54334A9FA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98CD5-8AE1-4F26-8BD3-63B652C11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3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microsoft.com/office/2007/relationships/hdphoto" Target="../media/hdphoto1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microsoft.com/office/2007/relationships/hdphoto" Target="../media/hdphoto10.wdp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6.png"/><Relationship Id="rId3" Type="http://schemas.openxmlformats.org/officeDocument/2006/relationships/image" Target="../media/image20.png"/><Relationship Id="rId7" Type="http://schemas.openxmlformats.org/officeDocument/2006/relationships/image" Target="../media/image57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56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72.png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56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microsoft.com/office/2007/relationships/hdphoto" Target="../media/hdphoto16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7.png"/><Relationship Id="rId4" Type="http://schemas.microsoft.com/office/2007/relationships/hdphoto" Target="../media/hdphoto9.wdp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4.png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27">
            <a:extLst>
              <a:ext uri="{FF2B5EF4-FFF2-40B4-BE49-F238E27FC236}">
                <a16:creationId xmlns:a16="http://schemas.microsoft.com/office/drawing/2014/main" id="{C1D70889-0EAC-8EFE-9447-2861DDB1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4932" y="6433182"/>
            <a:ext cx="483164" cy="365125"/>
          </a:xfrm>
        </p:spPr>
        <p:txBody>
          <a:bodyPr/>
          <a:lstStyle/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B16450-F4D3-7982-0448-2D0B4766E73A}"/>
              </a:ext>
            </a:extLst>
          </p:cNvPr>
          <p:cNvSpPr txBox="1"/>
          <p:nvPr/>
        </p:nvSpPr>
        <p:spPr>
          <a:xfrm>
            <a:off x="208012" y="1725385"/>
            <a:ext cx="11983988" cy="19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TGRop</a:t>
            </a:r>
            <a:r>
              <a:rPr lang="en-US" altLang="zh-CN" sz="5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Top Gun of Return-Oriented Programming Automation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78B5A6-F970-4C67-B449-632810C6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04" y="4132757"/>
            <a:ext cx="10775614" cy="12726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1D2175-6FD5-453F-B744-AD678BD73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4" y="1810051"/>
            <a:ext cx="915191" cy="915191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E028A4D6-8CED-4CE5-B613-BF8DA401424D}"/>
              </a:ext>
            </a:extLst>
          </p:cNvPr>
          <p:cNvGrpSpPr/>
          <p:nvPr/>
        </p:nvGrpSpPr>
        <p:grpSpPr>
          <a:xfrm>
            <a:off x="376321" y="328573"/>
            <a:ext cx="11439358" cy="989155"/>
            <a:chOff x="266308" y="189350"/>
            <a:chExt cx="11439358" cy="989155"/>
          </a:xfrm>
        </p:grpSpPr>
        <p:pic>
          <p:nvPicPr>
            <p:cNvPr id="20" name="图片 19" descr="文本&#10;&#10;描述已自动生成">
              <a:extLst>
                <a:ext uri="{FF2B5EF4-FFF2-40B4-BE49-F238E27FC236}">
                  <a16:creationId xmlns:a16="http://schemas.microsoft.com/office/drawing/2014/main" id="{ABBF4B2D-5F63-4749-99E0-1F4FFB12B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793" y="189350"/>
              <a:ext cx="3297186" cy="98915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88D65F9-2A28-4AAA-828C-6EE1D296D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4825" y="290078"/>
              <a:ext cx="2878931" cy="78769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E4FD6C3-CD3E-4F57-A06D-258BEE942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3756" y="338185"/>
              <a:ext cx="2741910" cy="789956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F396269-3930-4F8B-8CE7-9A511E1F9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08" y="403311"/>
              <a:ext cx="2676389" cy="561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023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Goals --- Find All Gadget Combinations Using Heuristic-Based Method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FB4496-4813-466A-BA50-6EDC98ECB486}"/>
              </a:ext>
            </a:extLst>
          </p:cNvPr>
          <p:cNvSpPr txBox="1"/>
          <p:nvPr/>
        </p:nvSpPr>
        <p:spPr>
          <a:xfrm>
            <a:off x="6283209" y="4632173"/>
            <a:ext cx="539063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 Building GCG Based on All Gadgets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Node: operands; Edge: Data-Flow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ADA690-B876-4B56-B8E5-1BF3930AC81D}"/>
              </a:ext>
            </a:extLst>
          </p:cNvPr>
          <p:cNvSpPr txBox="1"/>
          <p:nvPr/>
        </p:nvSpPr>
        <p:spPr>
          <a:xfrm>
            <a:off x="288810" y="4632174"/>
            <a:ext cx="539063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 Fully Defining Gadget Semantics, Including Complex Gadgets.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8E1C41-EF6F-4905-9251-E9FD052971F5}"/>
              </a:ext>
            </a:extLst>
          </p:cNvPr>
          <p:cNvSpPr txBox="1"/>
          <p:nvPr/>
        </p:nvSpPr>
        <p:spPr>
          <a:xfrm>
            <a:off x="1761544" y="5937986"/>
            <a:ext cx="866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Traverse GCG To Get All Gadget Combination!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1BE12E-5CD5-48C1-A1EF-549428D6C68E}"/>
              </a:ext>
            </a:extLst>
          </p:cNvPr>
          <p:cNvSpPr/>
          <p:nvPr/>
        </p:nvSpPr>
        <p:spPr>
          <a:xfrm>
            <a:off x="372169" y="1386246"/>
            <a:ext cx="229906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pop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ret;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D2794-241D-4AF0-9517-C9BBE58F22A2}"/>
              </a:ext>
            </a:extLst>
          </p:cNvPr>
          <p:cNvSpPr/>
          <p:nvPr/>
        </p:nvSpPr>
        <p:spPr>
          <a:xfrm>
            <a:off x="361160" y="2059832"/>
            <a:ext cx="229906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r8d, r8d;  ret;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6271D7-6C26-4A5A-B478-3296513330A1}"/>
              </a:ext>
            </a:extLst>
          </p:cNvPr>
          <p:cNvSpPr/>
          <p:nvPr/>
        </p:nvSpPr>
        <p:spPr>
          <a:xfrm>
            <a:off x="211961" y="3652422"/>
            <a:ext cx="2994006" cy="6366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 r8,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 qword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], r8; ret;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3C8F8ACD-767C-4B98-BB40-8AC20268D7DC}"/>
              </a:ext>
            </a:extLst>
          </p:cNvPr>
          <p:cNvSpPr/>
          <p:nvPr/>
        </p:nvSpPr>
        <p:spPr>
          <a:xfrm rot="16200000">
            <a:off x="3002864" y="1286167"/>
            <a:ext cx="305709" cy="633111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4CAB1C81-2990-497D-8893-F493C8692F0B}"/>
              </a:ext>
            </a:extLst>
          </p:cNvPr>
          <p:cNvSpPr/>
          <p:nvPr/>
        </p:nvSpPr>
        <p:spPr>
          <a:xfrm rot="16200000">
            <a:off x="3002864" y="1908404"/>
            <a:ext cx="305709" cy="633111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4639E2A4-B44D-43DB-AA8E-0307A21A5441}"/>
              </a:ext>
            </a:extLst>
          </p:cNvPr>
          <p:cNvSpPr/>
          <p:nvPr/>
        </p:nvSpPr>
        <p:spPr>
          <a:xfrm>
            <a:off x="3338402" y="3577367"/>
            <a:ext cx="229283" cy="830997"/>
          </a:xfrm>
          <a:prstGeom prst="leftBrace">
            <a:avLst>
              <a:gd name="adj1" fmla="val 5488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976E4A0-C4B2-4A5C-8F97-07444F6B788F}"/>
              </a:ext>
            </a:extLst>
          </p:cNvPr>
          <p:cNvSpPr txBox="1"/>
          <p:nvPr/>
        </p:nvSpPr>
        <p:spPr>
          <a:xfrm>
            <a:off x="211961" y="654238"/>
            <a:ext cx="597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Example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R8 = 3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F79EE7-49ED-4436-A2AD-63896DDE1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646" y="1340829"/>
            <a:ext cx="1793596" cy="5808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F07674-51BE-4EC1-814C-62DE9E10E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46" y="1962189"/>
            <a:ext cx="1793596" cy="58088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2F03EDD-5E12-4734-B4E5-41F169CC3BC0}"/>
              </a:ext>
            </a:extLst>
          </p:cNvPr>
          <p:cNvSpPr/>
          <p:nvPr/>
        </p:nvSpPr>
        <p:spPr>
          <a:xfrm>
            <a:off x="361160" y="2798066"/>
            <a:ext cx="229906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mov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ret;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417C3B-76D0-42B2-AA9A-1EB23920F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646" y="2686105"/>
            <a:ext cx="1793596" cy="580881"/>
          </a:xfrm>
          <a:prstGeom prst="rect">
            <a:avLst/>
          </a:prstGeom>
        </p:spPr>
      </p:pic>
      <p:sp>
        <p:nvSpPr>
          <p:cNvPr id="33" name="箭头: 下 32">
            <a:extLst>
              <a:ext uri="{FF2B5EF4-FFF2-40B4-BE49-F238E27FC236}">
                <a16:creationId xmlns:a16="http://schemas.microsoft.com/office/drawing/2014/main" id="{55B0C371-50AA-4AD1-9A36-E0067F0A7F9D}"/>
              </a:ext>
            </a:extLst>
          </p:cNvPr>
          <p:cNvSpPr/>
          <p:nvPr/>
        </p:nvSpPr>
        <p:spPr>
          <a:xfrm rot="16200000">
            <a:off x="2976761" y="2659991"/>
            <a:ext cx="305709" cy="633111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DE97942-BBBA-49E7-8C9A-093D8EC30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909" y="1515122"/>
            <a:ext cx="3419231" cy="285898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C2B8A98-A722-43F4-897B-E54FF175DEFD}"/>
              </a:ext>
            </a:extLst>
          </p:cNvPr>
          <p:cNvSpPr txBox="1"/>
          <p:nvPr/>
        </p:nvSpPr>
        <p:spPr>
          <a:xfrm>
            <a:off x="8310880" y="2040293"/>
            <a:ext cx="38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F72C1A7-3036-423D-9C2A-0A523BD64CCA}"/>
              </a:ext>
            </a:extLst>
          </p:cNvPr>
          <p:cNvSpPr txBox="1"/>
          <p:nvPr/>
        </p:nvSpPr>
        <p:spPr>
          <a:xfrm>
            <a:off x="9469120" y="3671624"/>
            <a:ext cx="38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6A25721-5A3E-41DB-92AE-471C8611F6D6}"/>
              </a:ext>
            </a:extLst>
          </p:cNvPr>
          <p:cNvSpPr txBox="1"/>
          <p:nvPr/>
        </p:nvSpPr>
        <p:spPr>
          <a:xfrm>
            <a:off x="7550999" y="3059668"/>
            <a:ext cx="38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11FA7-82A0-4BDB-972E-3715FDB0F338}"/>
              </a:ext>
            </a:extLst>
          </p:cNvPr>
          <p:cNvSpPr txBox="1"/>
          <p:nvPr/>
        </p:nvSpPr>
        <p:spPr>
          <a:xfrm>
            <a:off x="8077200" y="3671624"/>
            <a:ext cx="38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5ADB6D6-CC38-485F-943F-885AE2AE67EF}"/>
              </a:ext>
            </a:extLst>
          </p:cNvPr>
          <p:cNvSpPr txBox="1"/>
          <p:nvPr/>
        </p:nvSpPr>
        <p:spPr>
          <a:xfrm>
            <a:off x="8928648" y="3208035"/>
            <a:ext cx="38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endParaRPr lang="zh-CN" altLang="en-US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0C00F6D-0868-4B88-B870-8DA3AE112557}"/>
              </a:ext>
            </a:extLst>
          </p:cNvPr>
          <p:cNvGrpSpPr/>
          <p:nvPr/>
        </p:nvGrpSpPr>
        <p:grpSpPr>
          <a:xfrm>
            <a:off x="3643948" y="3408360"/>
            <a:ext cx="1805292" cy="1154289"/>
            <a:chOff x="3643948" y="3408360"/>
            <a:chExt cx="1805292" cy="115428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F66C4FB-9C0D-4A7D-9CB3-E1E022A7F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3948" y="3981768"/>
              <a:ext cx="1803787" cy="58088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73D5F86-F22B-4145-8CC1-880B0AF9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5645" y="3410020"/>
              <a:ext cx="1793595" cy="584429"/>
            </a:xfrm>
            <a:prstGeom prst="rect">
              <a:avLst/>
            </a:prstGeom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C943906-CDC8-4502-8540-5B45816D15BF}"/>
                </a:ext>
              </a:extLst>
            </p:cNvPr>
            <p:cNvSpPr/>
            <p:nvPr/>
          </p:nvSpPr>
          <p:spPr>
            <a:xfrm>
              <a:off x="3643948" y="3408360"/>
              <a:ext cx="1803787" cy="11542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634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We will encounter some troubles…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4667A72-5970-4441-9041-A8A9EDCC0FE5}"/>
              </a:ext>
            </a:extLst>
          </p:cNvPr>
          <p:cNvGrpSpPr/>
          <p:nvPr/>
        </p:nvGrpSpPr>
        <p:grpSpPr>
          <a:xfrm>
            <a:off x="448437" y="1193404"/>
            <a:ext cx="3386263" cy="2571220"/>
            <a:chOff x="448437" y="1193404"/>
            <a:chExt cx="3386263" cy="2571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08A2EAB-6577-4EEE-8EFC-48E30BE6506A}"/>
                </a:ext>
              </a:extLst>
            </p:cNvPr>
            <p:cNvSpPr txBox="1"/>
            <p:nvPr/>
          </p:nvSpPr>
          <p:spPr>
            <a:xfrm>
              <a:off x="448437" y="3056738"/>
              <a:ext cx="338626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Traverse and get only path to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set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R8 = 3</a:t>
              </a: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6B5ECFE-1194-4B67-820E-CD58BC899F20}"/>
                </a:ext>
              </a:extLst>
            </p:cNvPr>
            <p:cNvGrpSpPr/>
            <p:nvPr/>
          </p:nvGrpSpPr>
          <p:grpSpPr>
            <a:xfrm>
              <a:off x="966921" y="1193404"/>
              <a:ext cx="2262401" cy="1927230"/>
              <a:chOff x="4829267" y="1058375"/>
              <a:chExt cx="2456376" cy="2092468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8E57A228-EFDF-4B31-9D7E-F9776AC43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9267" y="1058375"/>
                <a:ext cx="2456376" cy="2092468"/>
              </a:xfrm>
              <a:prstGeom prst="rect">
                <a:avLst/>
              </a:prstGeom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F388F7B-47CE-4AA7-A442-8DC1E1B5724A}"/>
                  </a:ext>
                </a:extLst>
              </p:cNvPr>
              <p:cNvSpPr txBox="1"/>
              <p:nvPr/>
            </p:nvSpPr>
            <p:spPr>
              <a:xfrm>
                <a:off x="5521791" y="1425378"/>
                <a:ext cx="381842" cy="307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endParaRPr lang="zh-CN" altLang="en-US" sz="1400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E28CCE-1C0D-41FA-B7C5-26152C39B1F3}"/>
                  </a:ext>
                </a:extLst>
              </p:cNvPr>
              <p:cNvSpPr txBox="1"/>
              <p:nvPr/>
            </p:nvSpPr>
            <p:spPr>
              <a:xfrm>
                <a:off x="4954950" y="2169237"/>
                <a:ext cx="381842" cy="307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③</a:t>
                </a:r>
                <a:endParaRPr lang="zh-CN" altLang="en-US" sz="1400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4BEBCB2-7830-41A5-A634-EC412657AC01}"/>
                  </a:ext>
                </a:extLst>
              </p:cNvPr>
              <p:cNvSpPr txBox="1"/>
              <p:nvPr/>
            </p:nvSpPr>
            <p:spPr>
              <a:xfrm>
                <a:off x="5336792" y="2584157"/>
                <a:ext cx="381842" cy="307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④</a:t>
                </a:r>
                <a:endParaRPr lang="zh-CN" altLang="en-US" sz="1400" dirty="0"/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2CA764A-94BB-4006-A3AD-4782A8CE0697}"/>
              </a:ext>
            </a:extLst>
          </p:cNvPr>
          <p:cNvGrpSpPr/>
          <p:nvPr/>
        </p:nvGrpSpPr>
        <p:grpSpPr>
          <a:xfrm>
            <a:off x="4742456" y="1328318"/>
            <a:ext cx="6051856" cy="1431821"/>
            <a:chOff x="4774540" y="1740887"/>
            <a:chExt cx="6051856" cy="1431821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A24ADB0-5053-4F82-8217-699B3FFD3036}"/>
                </a:ext>
              </a:extLst>
            </p:cNvPr>
            <p:cNvGrpSpPr/>
            <p:nvPr/>
          </p:nvGrpSpPr>
          <p:grpSpPr>
            <a:xfrm>
              <a:off x="4774540" y="2536021"/>
              <a:ext cx="6051856" cy="636687"/>
              <a:chOff x="4774540" y="2536021"/>
              <a:chExt cx="6051856" cy="6366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A29F833-53B2-42B6-ADBA-968A0ADA2CD2}"/>
                  </a:ext>
                </a:extLst>
              </p:cNvPr>
              <p:cNvSpPr/>
              <p:nvPr/>
            </p:nvSpPr>
            <p:spPr>
              <a:xfrm>
                <a:off x="8447557" y="2536021"/>
                <a:ext cx="2378839" cy="6366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④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add r8,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rax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</a:p>
              <a:p>
                <a:pPr algn="just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 qword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ptr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rsi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], r8; 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116C6A8-DD19-4A9D-A7DC-6E6CBD7BBACC}"/>
                  </a:ext>
                </a:extLst>
              </p:cNvPr>
              <p:cNvSpPr/>
              <p:nvPr/>
            </p:nvSpPr>
            <p:spPr>
              <a:xfrm>
                <a:off x="4774540" y="2681382"/>
                <a:ext cx="1793595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pop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rsi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69D7620-F4DB-4558-94D8-652F4074FFD1}"/>
                  </a:ext>
                </a:extLst>
              </p:cNvPr>
              <p:cNvSpPr/>
              <p:nvPr/>
            </p:nvSpPr>
            <p:spPr>
              <a:xfrm>
                <a:off x="6611048" y="2675575"/>
                <a:ext cx="1793596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③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mov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rax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rsi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7A63DF-EA40-49ED-8A0C-B0557C2C4E99}"/>
                </a:ext>
              </a:extLst>
            </p:cNvPr>
            <p:cNvGrpSpPr/>
            <p:nvPr/>
          </p:nvGrpSpPr>
          <p:grpSpPr>
            <a:xfrm>
              <a:off x="5431352" y="1740887"/>
              <a:ext cx="4717934" cy="647984"/>
              <a:chOff x="5096072" y="1735544"/>
              <a:chExt cx="4717934" cy="647984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E1030158-DD09-4E98-AA98-65D08E525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6072" y="1740174"/>
                <a:ext cx="4717934" cy="643354"/>
              </a:xfrm>
              <a:prstGeom prst="rect">
                <a:avLst/>
              </a:prstGeom>
            </p:spPr>
          </p:pic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F13FBA0-8369-4856-B7FF-5F7A48328216}"/>
                  </a:ext>
                </a:extLst>
              </p:cNvPr>
              <p:cNvSpPr txBox="1"/>
              <p:nvPr/>
            </p:nvSpPr>
            <p:spPr>
              <a:xfrm>
                <a:off x="5845886" y="1743979"/>
                <a:ext cx="3818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endParaRPr lang="zh-CN" altLang="en-US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E7C18B9-1F80-4431-8C52-3BB832F7061C}"/>
                  </a:ext>
                </a:extLst>
              </p:cNvPr>
              <p:cNvSpPr txBox="1"/>
              <p:nvPr/>
            </p:nvSpPr>
            <p:spPr>
              <a:xfrm>
                <a:off x="7162228" y="1740174"/>
                <a:ext cx="3818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③</a:t>
                </a:r>
                <a:endParaRPr lang="zh-CN" altLang="en-US" dirty="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307EF11-E4AA-4C9C-84FE-3BD302178442}"/>
                  </a:ext>
                </a:extLst>
              </p:cNvPr>
              <p:cNvSpPr txBox="1"/>
              <p:nvPr/>
            </p:nvSpPr>
            <p:spPr>
              <a:xfrm>
                <a:off x="8535255" y="1735544"/>
                <a:ext cx="3818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④</a:t>
                </a:r>
                <a:endParaRPr lang="zh-CN" altLang="en-US" dirty="0"/>
              </a:p>
            </p:txBody>
          </p:sp>
        </p:grp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36650D08-3398-45CD-9411-6A87CC75CF5F}"/>
              </a:ext>
            </a:extLst>
          </p:cNvPr>
          <p:cNvSpPr txBox="1"/>
          <p:nvPr/>
        </p:nvSpPr>
        <p:spPr>
          <a:xfrm>
            <a:off x="8622541" y="2935968"/>
            <a:ext cx="196470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r8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r8’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rax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E192F9-6D7E-41DD-925F-A345ED0168ED}"/>
              </a:ext>
            </a:extLst>
          </p:cNvPr>
          <p:cNvSpPr txBox="1"/>
          <p:nvPr/>
        </p:nvSpPr>
        <p:spPr>
          <a:xfrm>
            <a:off x="6774472" y="2935968"/>
            <a:ext cx="140258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rax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rsi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C5C1255-BD84-4CEC-939A-10E0B8B74CC8}"/>
              </a:ext>
            </a:extLst>
          </p:cNvPr>
          <p:cNvSpPr txBox="1"/>
          <p:nvPr/>
        </p:nvSpPr>
        <p:spPr>
          <a:xfrm>
            <a:off x="4812973" y="2931345"/>
            <a:ext cx="16525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rsi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2247C4F-589C-49E7-AC85-5B2F1662933C}"/>
              </a:ext>
            </a:extLst>
          </p:cNvPr>
          <p:cNvGrpSpPr/>
          <p:nvPr/>
        </p:nvGrpSpPr>
        <p:grpSpPr>
          <a:xfrm>
            <a:off x="182716" y="3879263"/>
            <a:ext cx="3603290" cy="1449449"/>
            <a:chOff x="231410" y="3737366"/>
            <a:chExt cx="3603290" cy="1449449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5C9CEB20-9445-4043-9362-8ECC2BD1BE7A}"/>
                </a:ext>
              </a:extLst>
            </p:cNvPr>
            <p:cNvGrpSpPr/>
            <p:nvPr/>
          </p:nvGrpSpPr>
          <p:grpSpPr>
            <a:xfrm>
              <a:off x="1150684" y="3737366"/>
              <a:ext cx="1803787" cy="1006223"/>
              <a:chOff x="1017080" y="4031300"/>
              <a:chExt cx="1803787" cy="100622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11DA463-8E14-4646-B1FF-503FF88FACE6}"/>
                  </a:ext>
                </a:extLst>
              </p:cNvPr>
              <p:cNvSpPr/>
              <p:nvPr/>
            </p:nvSpPr>
            <p:spPr>
              <a:xfrm>
                <a:off x="1027271" y="4668191"/>
                <a:ext cx="1793596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xor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r8d, r8d;  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C98479D7-18FA-47B0-A699-24DE3A61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080" y="4031300"/>
                <a:ext cx="1803787" cy="576417"/>
              </a:xfrm>
              <a:prstGeom prst="rect">
                <a:avLst/>
              </a:prstGeom>
            </p:spPr>
          </p:pic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92E7D09-38B2-4B36-AE35-13713574E0B5}"/>
                </a:ext>
              </a:extLst>
            </p:cNvPr>
            <p:cNvSpPr txBox="1"/>
            <p:nvPr/>
          </p:nvSpPr>
          <p:spPr>
            <a:xfrm>
              <a:off x="231410" y="4786705"/>
              <a:ext cx="360329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Get one path to set 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R8 = 0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F4389EB8-6508-4BC9-9BB7-B8D9D58B5B5C}"/>
              </a:ext>
            </a:extLst>
          </p:cNvPr>
          <p:cNvGrpSpPr/>
          <p:nvPr/>
        </p:nvGrpSpPr>
        <p:grpSpPr>
          <a:xfrm>
            <a:off x="7507846" y="5109195"/>
            <a:ext cx="3902276" cy="743981"/>
            <a:chOff x="7507846" y="5109195"/>
            <a:chExt cx="3902276" cy="743981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AA512E6-AF37-4081-90C8-863399A92417}"/>
                </a:ext>
              </a:extLst>
            </p:cNvPr>
            <p:cNvSpPr txBox="1"/>
            <p:nvPr/>
          </p:nvSpPr>
          <p:spPr>
            <a:xfrm>
              <a:off x="7507846" y="5483844"/>
              <a:ext cx="3902276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Data dependency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One Address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F660A1C-A968-4410-A3F8-BB083C09A35F}"/>
                </a:ext>
              </a:extLst>
            </p:cNvPr>
            <p:cNvSpPr txBox="1"/>
            <p:nvPr/>
          </p:nvSpPr>
          <p:spPr>
            <a:xfrm>
              <a:off x="7507846" y="5109195"/>
              <a:ext cx="3902276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Data dependency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r8 = 0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2F8FB15-3466-4A4C-965C-646B012A917E}"/>
              </a:ext>
            </a:extLst>
          </p:cNvPr>
          <p:cNvGrpSpPr/>
          <p:nvPr/>
        </p:nvGrpSpPr>
        <p:grpSpPr>
          <a:xfrm>
            <a:off x="83904" y="5293861"/>
            <a:ext cx="4115328" cy="1419345"/>
            <a:chOff x="83904" y="5293861"/>
            <a:chExt cx="4115328" cy="1419345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FB1B513-3504-4775-A61A-8DE0F86E7DE6}"/>
                </a:ext>
              </a:extLst>
            </p:cNvPr>
            <p:cNvGrpSpPr/>
            <p:nvPr/>
          </p:nvGrpSpPr>
          <p:grpSpPr>
            <a:xfrm>
              <a:off x="1136257" y="5293861"/>
              <a:ext cx="1793596" cy="975442"/>
              <a:chOff x="1244769" y="5586330"/>
              <a:chExt cx="1793596" cy="975442"/>
            </a:xfrm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392C239B-66E3-4584-9D98-CB0F53A4CBB7}"/>
                  </a:ext>
                </a:extLst>
              </p:cNvPr>
              <p:cNvSpPr/>
              <p:nvPr/>
            </p:nvSpPr>
            <p:spPr>
              <a:xfrm>
                <a:off x="1244769" y="6192440"/>
                <a:ext cx="1793595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pop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rsi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CAD7AB35-74B4-4115-B698-75E328D24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770" y="5586330"/>
                <a:ext cx="1793595" cy="562317"/>
              </a:xfrm>
              <a:prstGeom prst="rect">
                <a:avLst/>
              </a:prstGeom>
            </p:spPr>
          </p:pic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6B56C40-A628-4638-B0DA-614E7C52BB48}"/>
                </a:ext>
              </a:extLst>
            </p:cNvPr>
            <p:cNvSpPr txBox="1"/>
            <p:nvPr/>
          </p:nvSpPr>
          <p:spPr>
            <a:xfrm>
              <a:off x="83904" y="6313096"/>
              <a:ext cx="411532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Get one path to set 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RSI = One </a:t>
              </a:r>
              <a:r>
                <a:rPr lang="en-US" altLang="zh-CN" sz="2000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Addr</a:t>
              </a:r>
              <a:endPara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A336DE34-3463-449A-A384-64A04CD43D60}"/>
              </a:ext>
            </a:extLst>
          </p:cNvPr>
          <p:cNvGrpSpPr/>
          <p:nvPr/>
        </p:nvGrpSpPr>
        <p:grpSpPr>
          <a:xfrm>
            <a:off x="4812972" y="3379092"/>
            <a:ext cx="4724915" cy="374649"/>
            <a:chOff x="4845057" y="3824264"/>
            <a:chExt cx="4724915" cy="374649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7C73D4B-7F35-4533-9213-33C4228F67A2}"/>
                </a:ext>
              </a:extLst>
            </p:cNvPr>
            <p:cNvSpPr txBox="1"/>
            <p:nvPr/>
          </p:nvSpPr>
          <p:spPr>
            <a:xfrm>
              <a:off x="4845057" y="3829581"/>
              <a:ext cx="1652561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3,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r8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CA6B730F-D36C-444D-BAEF-A67A7A6380F7}"/>
                </a:ext>
              </a:extLst>
            </p:cNvPr>
            <p:cNvSpPr txBox="1"/>
            <p:nvPr/>
          </p:nvSpPr>
          <p:spPr>
            <a:xfrm>
              <a:off x="7776376" y="3829581"/>
              <a:ext cx="17935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SMT Solver </a:t>
              </a:r>
            </a:p>
          </p:txBody>
        </p: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A2F1C1FE-D0E6-42EB-9CFE-6AEBFCEC0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350" y="3824264"/>
              <a:ext cx="369332" cy="369332"/>
            </a:xfrm>
            <a:prstGeom prst="rect">
              <a:avLst/>
            </a:prstGeom>
          </p:spPr>
        </p:pic>
        <p:sp>
          <p:nvSpPr>
            <p:cNvPr id="102" name="箭头: 左 101">
              <a:extLst>
                <a:ext uri="{FF2B5EF4-FFF2-40B4-BE49-F238E27FC236}">
                  <a16:creationId xmlns:a16="http://schemas.microsoft.com/office/drawing/2014/main" id="{407C1C21-6C02-4537-A174-F5B81B56E0F2}"/>
                </a:ext>
              </a:extLst>
            </p:cNvPr>
            <p:cNvSpPr/>
            <p:nvPr/>
          </p:nvSpPr>
          <p:spPr>
            <a:xfrm>
              <a:off x="6841005" y="3879263"/>
              <a:ext cx="788994" cy="255415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BE5DDCA-F3BE-4562-A5CD-61D4DB049BA1}"/>
              </a:ext>
            </a:extLst>
          </p:cNvPr>
          <p:cNvGrpSpPr/>
          <p:nvPr/>
        </p:nvGrpSpPr>
        <p:grpSpPr>
          <a:xfrm>
            <a:off x="4398281" y="4284464"/>
            <a:ext cx="3067289" cy="2397451"/>
            <a:chOff x="4398281" y="4284464"/>
            <a:chExt cx="3067289" cy="2397451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9187408A-7859-4C29-8BE0-03645C713B76}"/>
                </a:ext>
              </a:extLst>
            </p:cNvPr>
            <p:cNvGrpSpPr/>
            <p:nvPr/>
          </p:nvGrpSpPr>
          <p:grpSpPr>
            <a:xfrm>
              <a:off x="4398281" y="4284464"/>
              <a:ext cx="3067289" cy="1523875"/>
              <a:chOff x="4398281" y="4284464"/>
              <a:chExt cx="3067289" cy="1523875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02965DAA-26AC-4A1A-BD9A-ABE6AAD64C23}"/>
                  </a:ext>
                </a:extLst>
              </p:cNvPr>
              <p:cNvGrpSpPr/>
              <p:nvPr/>
            </p:nvGrpSpPr>
            <p:grpSpPr>
              <a:xfrm>
                <a:off x="4845056" y="4284464"/>
                <a:ext cx="2378840" cy="1523875"/>
                <a:chOff x="4845056" y="4284464"/>
                <a:chExt cx="2378840" cy="1523875"/>
              </a:xfrm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4FE81F8E-BBEA-4212-B9D2-6B553C42412B}"/>
                    </a:ext>
                  </a:extLst>
                </p:cNvPr>
                <p:cNvSpPr/>
                <p:nvPr/>
              </p:nvSpPr>
              <p:spPr>
                <a:xfrm>
                  <a:off x="4845057" y="4284464"/>
                  <a:ext cx="2378839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pop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 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CEC2D1C9-1EF7-4174-B034-84B63FC8F099}"/>
                    </a:ext>
                  </a:extLst>
                </p:cNvPr>
                <p:cNvSpPr/>
                <p:nvPr/>
              </p:nvSpPr>
              <p:spPr>
                <a:xfrm>
                  <a:off x="4845056" y="4718528"/>
                  <a:ext cx="2378839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③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mov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rax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 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26EBA788-C8C6-41AB-A997-B3857CECB1AD}"/>
                    </a:ext>
                  </a:extLst>
                </p:cNvPr>
                <p:cNvSpPr/>
                <p:nvPr/>
              </p:nvSpPr>
              <p:spPr>
                <a:xfrm>
                  <a:off x="4845057" y="5171652"/>
                  <a:ext cx="2378839" cy="63668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④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 r8,</a:t>
                  </a:r>
                  <a:r>
                    <a:rPr lang="zh-CN" altLang="en-US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err="1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rax</a:t>
                  </a:r>
                  <a:r>
                    <a:rPr lang="en-US" altLang="zh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</a:t>
                  </a:r>
                </a:p>
                <a:p>
                  <a:pPr algn="just"/>
                  <a:r>
                    <a:rPr lang="en-US" altLang="zh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mov qword </a:t>
                  </a:r>
                  <a:r>
                    <a:rPr lang="en-US" altLang="zh-CN" dirty="0" err="1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ptr</a:t>
                  </a:r>
                  <a:r>
                    <a:rPr lang="en-US" altLang="zh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[</a:t>
                  </a:r>
                  <a:r>
                    <a:rPr lang="en-US" altLang="zh-CN" dirty="0" err="1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], r8; </a:t>
                  </a:r>
                  <a:endPara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6" name="箭头: 下 95">
                <a:extLst>
                  <a:ext uri="{FF2B5EF4-FFF2-40B4-BE49-F238E27FC236}">
                    <a16:creationId xmlns:a16="http://schemas.microsoft.com/office/drawing/2014/main" id="{5F63DD4F-8A2A-439E-8008-A82EAFF2AA57}"/>
                  </a:ext>
                </a:extLst>
              </p:cNvPr>
              <p:cNvSpPr/>
              <p:nvPr/>
            </p:nvSpPr>
            <p:spPr>
              <a:xfrm>
                <a:off x="4398281" y="4317533"/>
                <a:ext cx="304800" cy="1328887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闪电形 96">
                <a:extLst>
                  <a:ext uri="{FF2B5EF4-FFF2-40B4-BE49-F238E27FC236}">
                    <a16:creationId xmlns:a16="http://schemas.microsoft.com/office/drawing/2014/main" id="{421C3DC1-7A2E-42E8-B1D0-465421AD1D34}"/>
                  </a:ext>
                </a:extLst>
              </p:cNvPr>
              <p:cNvSpPr/>
              <p:nvPr/>
            </p:nvSpPr>
            <p:spPr>
              <a:xfrm rot="609031">
                <a:off x="7005435" y="5229676"/>
                <a:ext cx="460135" cy="520637"/>
              </a:xfrm>
              <a:prstGeom prst="lightningBol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B8CC6FFE-EA15-4293-A11D-F906F0B37DA6}"/>
                </a:ext>
              </a:extLst>
            </p:cNvPr>
            <p:cNvSpPr txBox="1"/>
            <p:nvPr/>
          </p:nvSpPr>
          <p:spPr>
            <a:xfrm>
              <a:off x="4853007" y="5943764"/>
              <a:ext cx="237883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r8 =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r8+3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F4AD421F-96C5-483E-9B7F-9187EDFF8569}"/>
                </a:ext>
              </a:extLst>
            </p:cNvPr>
            <p:cNvSpPr txBox="1"/>
            <p:nvPr/>
          </p:nvSpPr>
          <p:spPr>
            <a:xfrm>
              <a:off x="4848711" y="6312583"/>
              <a:ext cx="2383135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zh-CN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require address</a:t>
              </a: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CBBBDC6-6377-4F67-B0A0-1AFDB9FF29AF}"/>
              </a:ext>
            </a:extLst>
          </p:cNvPr>
          <p:cNvSpPr txBox="1"/>
          <p:nvPr/>
        </p:nvSpPr>
        <p:spPr>
          <a:xfrm>
            <a:off x="377718" y="683889"/>
            <a:ext cx="10368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dependency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register or memory cell must be set with the desired value.</a:t>
            </a:r>
          </a:p>
        </p:txBody>
      </p:sp>
    </p:spTree>
    <p:extLst>
      <p:ext uri="{BB962C8B-B14F-4D97-AF65-F5344CB8AC3E}">
        <p14:creationId xmlns:p14="http://schemas.microsoft.com/office/powerpoint/2010/main" val="212986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We will encounter some troubles…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CC99D8-10D3-4060-A862-9FD034B08DB2}"/>
              </a:ext>
            </a:extLst>
          </p:cNvPr>
          <p:cNvSpPr txBox="1"/>
          <p:nvPr/>
        </p:nvSpPr>
        <p:spPr>
          <a:xfrm>
            <a:off x="181481" y="755838"/>
            <a:ext cx="10976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dependency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register or memory cell must be set with the desired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Side effect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a desired context built by an earlier gadget is tampered by a later gadget.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6EF81A5C-5D3D-4233-A5ED-2DAC9227EFC2}"/>
              </a:ext>
            </a:extLst>
          </p:cNvPr>
          <p:cNvGrpSpPr/>
          <p:nvPr/>
        </p:nvGrpSpPr>
        <p:grpSpPr>
          <a:xfrm>
            <a:off x="6114336" y="2451045"/>
            <a:ext cx="5951942" cy="3215735"/>
            <a:chOff x="6114336" y="2451045"/>
            <a:chExt cx="5951942" cy="3215735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08150130-DF10-4CDF-BC78-EE4BCCF0E677}"/>
                </a:ext>
              </a:extLst>
            </p:cNvPr>
            <p:cNvGrpSpPr/>
            <p:nvPr/>
          </p:nvGrpSpPr>
          <p:grpSpPr>
            <a:xfrm>
              <a:off x="6572751" y="2451045"/>
              <a:ext cx="5123069" cy="2300477"/>
              <a:chOff x="4211431" y="1926929"/>
              <a:chExt cx="5123069" cy="2300477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A9F0FB59-F3ED-4F9E-8E32-76E036D5E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0158" y="3671295"/>
                <a:ext cx="586962" cy="0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EE431AF1-36DD-4121-831E-D6C6AA57F879}"/>
                  </a:ext>
                </a:extLst>
              </p:cNvPr>
              <p:cNvSpPr txBox="1"/>
              <p:nvPr/>
            </p:nvSpPr>
            <p:spPr>
              <a:xfrm>
                <a:off x="7531537" y="3488742"/>
                <a:ext cx="1802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dependency</a:t>
                </a:r>
                <a:endParaRPr lang="zh-CN" altLang="en-US" dirty="0"/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779D8C3B-63E1-4E9E-9A90-E605907F4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0158" y="4067535"/>
                <a:ext cx="58696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E28D735-5177-46F1-820D-C1E8A256F9EB}"/>
                  </a:ext>
                </a:extLst>
              </p:cNvPr>
              <p:cNvSpPr txBox="1"/>
              <p:nvPr/>
            </p:nvSpPr>
            <p:spPr>
              <a:xfrm>
                <a:off x="7531536" y="3858074"/>
                <a:ext cx="1802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Side effect</a:t>
                </a:r>
                <a:endParaRPr lang="zh-CN" altLang="en-US" dirty="0"/>
              </a:p>
            </p:txBody>
          </p: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D22E6C4C-37EC-4AA7-9094-D9AA848CBDE7}"/>
                  </a:ext>
                </a:extLst>
              </p:cNvPr>
              <p:cNvGrpSpPr/>
              <p:nvPr/>
            </p:nvGrpSpPr>
            <p:grpSpPr>
              <a:xfrm>
                <a:off x="4211431" y="1926929"/>
                <a:ext cx="5034629" cy="2031182"/>
                <a:chOff x="4211431" y="1926929"/>
                <a:chExt cx="5034629" cy="2031182"/>
              </a:xfrm>
            </p:grpSpPr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82A5BF1F-686B-4099-8E24-9DF64948F5B4}"/>
                    </a:ext>
                  </a:extLst>
                </p:cNvPr>
                <p:cNvSpPr/>
                <p:nvPr/>
              </p:nvSpPr>
              <p:spPr>
                <a:xfrm>
                  <a:off x="4211431" y="1926929"/>
                  <a:ext cx="1870637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②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xor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r8d, r8d;  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CB0CEA43-0E4B-4C1A-93DF-2FA4AF01CF15}"/>
                    </a:ext>
                  </a:extLst>
                </p:cNvPr>
                <p:cNvSpPr/>
                <p:nvPr/>
              </p:nvSpPr>
              <p:spPr>
                <a:xfrm>
                  <a:off x="4225363" y="2691451"/>
                  <a:ext cx="1870637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pop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 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15E86119-B484-4285-9A9D-C0F24880518B}"/>
                    </a:ext>
                  </a:extLst>
                </p:cNvPr>
                <p:cNvSpPr/>
                <p:nvPr/>
              </p:nvSpPr>
              <p:spPr>
                <a:xfrm>
                  <a:off x="4211431" y="3588779"/>
                  <a:ext cx="1884569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③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mov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rax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 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D6550DDC-F67C-41DA-A6EF-2EF12FBB2A45}"/>
                    </a:ext>
                  </a:extLst>
                </p:cNvPr>
                <p:cNvSpPr/>
                <p:nvPr/>
              </p:nvSpPr>
              <p:spPr>
                <a:xfrm>
                  <a:off x="6867221" y="2735926"/>
                  <a:ext cx="2378839" cy="63668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④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add r8,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rax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</a:t>
                  </a:r>
                </a:p>
                <a:p>
                  <a:pPr algn="just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mov qword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ptr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[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], r8; 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90A88337-0750-4802-BFB2-97AC61DC033E}"/>
                    </a:ext>
                  </a:extLst>
                </p:cNvPr>
                <p:cNvSpPr/>
                <p:nvPr/>
              </p:nvSpPr>
              <p:spPr>
                <a:xfrm>
                  <a:off x="6856124" y="1964077"/>
                  <a:ext cx="2378839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pop </a:t>
                  </a:r>
                  <a:r>
                    <a:rPr lang="en-US" altLang="zh-CN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 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1" name="直接箭头连接符 90">
                  <a:extLst>
                    <a:ext uri="{FF2B5EF4-FFF2-40B4-BE49-F238E27FC236}">
                      <a16:creationId xmlns:a16="http://schemas.microsoft.com/office/drawing/2014/main" id="{A7581E2E-5566-4898-8EB3-B921AC2B8984}"/>
                    </a:ext>
                  </a:extLst>
                </p:cNvPr>
                <p:cNvCxnSpPr>
                  <a:stCxn id="83" idx="3"/>
                  <a:endCxn id="86" idx="1"/>
                </p:cNvCxnSpPr>
                <p:nvPr/>
              </p:nvCxnSpPr>
              <p:spPr>
                <a:xfrm>
                  <a:off x="6082068" y="2111595"/>
                  <a:ext cx="785153" cy="942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箭头连接符 92">
                  <a:extLst>
                    <a:ext uri="{FF2B5EF4-FFF2-40B4-BE49-F238E27FC236}">
                      <a16:creationId xmlns:a16="http://schemas.microsoft.com/office/drawing/2014/main" id="{657897D4-72DF-4FB8-A158-43C377DBB758}"/>
                    </a:ext>
                  </a:extLst>
                </p:cNvPr>
                <p:cNvCxnSpPr>
                  <a:cxnSpLocks/>
                  <a:stCxn id="84" idx="2"/>
                  <a:endCxn id="85" idx="0"/>
                </p:cNvCxnSpPr>
                <p:nvPr/>
              </p:nvCxnSpPr>
              <p:spPr>
                <a:xfrm flipH="1">
                  <a:off x="5153716" y="3060783"/>
                  <a:ext cx="6966" cy="5279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箭头连接符 94">
                  <a:extLst>
                    <a:ext uri="{FF2B5EF4-FFF2-40B4-BE49-F238E27FC236}">
                      <a16:creationId xmlns:a16="http://schemas.microsoft.com/office/drawing/2014/main" id="{84A6AE6C-3AA9-45AB-BA88-4827832AA578}"/>
                    </a:ext>
                  </a:extLst>
                </p:cNvPr>
                <p:cNvCxnSpPr>
                  <a:cxnSpLocks/>
                  <a:stCxn id="85" idx="3"/>
                  <a:endCxn id="86" idx="1"/>
                </p:cNvCxnSpPr>
                <p:nvPr/>
              </p:nvCxnSpPr>
              <p:spPr>
                <a:xfrm flipV="1">
                  <a:off x="6096000" y="3054270"/>
                  <a:ext cx="771221" cy="7191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箭头连接符 104">
                  <a:extLst>
                    <a:ext uri="{FF2B5EF4-FFF2-40B4-BE49-F238E27FC236}">
                      <a16:creationId xmlns:a16="http://schemas.microsoft.com/office/drawing/2014/main" id="{31FBB97F-6441-4419-B5B1-3F80DE237623}"/>
                    </a:ext>
                  </a:extLst>
                </p:cNvPr>
                <p:cNvCxnSpPr>
                  <a:stCxn id="87" idx="2"/>
                  <a:endCxn id="86" idx="0"/>
                </p:cNvCxnSpPr>
                <p:nvPr/>
              </p:nvCxnSpPr>
              <p:spPr>
                <a:xfrm>
                  <a:off x="8045544" y="2333409"/>
                  <a:ext cx="11097" cy="4025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箭头连接符 106">
                  <a:extLst>
                    <a:ext uri="{FF2B5EF4-FFF2-40B4-BE49-F238E27FC236}">
                      <a16:creationId xmlns:a16="http://schemas.microsoft.com/office/drawing/2014/main" id="{FA7F3097-9871-4E6F-8D8C-F24614486C64}"/>
                    </a:ext>
                  </a:extLst>
                </p:cNvPr>
                <p:cNvCxnSpPr>
                  <a:stCxn id="84" idx="3"/>
                  <a:endCxn id="87" idx="1"/>
                </p:cNvCxnSpPr>
                <p:nvPr/>
              </p:nvCxnSpPr>
              <p:spPr>
                <a:xfrm flipV="1">
                  <a:off x="6096000" y="2148743"/>
                  <a:ext cx="760124" cy="727374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DDC9934D-9DAC-4248-8184-0B2E2BC3ACC0}"/>
                </a:ext>
              </a:extLst>
            </p:cNvPr>
            <p:cNvSpPr txBox="1"/>
            <p:nvPr/>
          </p:nvSpPr>
          <p:spPr>
            <a:xfrm>
              <a:off x="6114336" y="5082005"/>
              <a:ext cx="595194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Identify And Solve Them.</a:t>
              </a:r>
              <a:endPara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D2B1DB62-3732-4439-934D-F26F448B0BE3}"/>
              </a:ext>
            </a:extLst>
          </p:cNvPr>
          <p:cNvGrpSpPr/>
          <p:nvPr/>
        </p:nvGrpSpPr>
        <p:grpSpPr>
          <a:xfrm>
            <a:off x="596254" y="2223025"/>
            <a:ext cx="4898250" cy="2613804"/>
            <a:chOff x="496179" y="1698302"/>
            <a:chExt cx="4898250" cy="2613804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E993BE2-797C-4BEB-B966-23B4E33934FD}"/>
                </a:ext>
              </a:extLst>
            </p:cNvPr>
            <p:cNvSpPr/>
            <p:nvPr/>
          </p:nvSpPr>
          <p:spPr>
            <a:xfrm>
              <a:off x="1325431" y="2356347"/>
              <a:ext cx="2378839" cy="369332"/>
            </a:xfrm>
            <a:prstGeom prst="rect">
              <a:avLst/>
            </a:prstGeom>
            <a:solidFill>
              <a:srgbClr val="FBE5D6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②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xor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r8d, r8d;  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728D77C-C6D8-405E-8157-3B8577BBF957}"/>
                </a:ext>
              </a:extLst>
            </p:cNvPr>
            <p:cNvSpPr/>
            <p:nvPr/>
          </p:nvSpPr>
          <p:spPr>
            <a:xfrm>
              <a:off x="1325432" y="2783341"/>
              <a:ext cx="2378839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①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pop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  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8C470DD-08ED-42C8-9834-C0C850D3BCE5}"/>
                </a:ext>
              </a:extLst>
            </p:cNvPr>
            <p:cNvSpPr/>
            <p:nvPr/>
          </p:nvSpPr>
          <p:spPr>
            <a:xfrm>
              <a:off x="1325431" y="3217405"/>
              <a:ext cx="2378839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③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mov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rax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  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0B61B1D-A188-40B7-B764-8763191F141E}"/>
                </a:ext>
              </a:extLst>
            </p:cNvPr>
            <p:cNvSpPr/>
            <p:nvPr/>
          </p:nvSpPr>
          <p:spPr>
            <a:xfrm>
              <a:off x="1325430" y="3675419"/>
              <a:ext cx="2378839" cy="6366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④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add r8,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rax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</a:p>
            <a:p>
              <a:pPr algn="just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 qword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ptr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[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], r8; 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A310FAC-3388-48E0-A2CA-64ADCBEDF90B}"/>
                </a:ext>
              </a:extLst>
            </p:cNvPr>
            <p:cNvSpPr/>
            <p:nvPr/>
          </p:nvSpPr>
          <p:spPr>
            <a:xfrm>
              <a:off x="1325430" y="1907165"/>
              <a:ext cx="2378839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①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pop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  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箭头: 左 58">
              <a:extLst>
                <a:ext uri="{FF2B5EF4-FFF2-40B4-BE49-F238E27FC236}">
                  <a16:creationId xmlns:a16="http://schemas.microsoft.com/office/drawing/2014/main" id="{8B84B036-4968-45F5-8265-A99C8EEB7ED3}"/>
                </a:ext>
              </a:extLst>
            </p:cNvPr>
            <p:cNvSpPr/>
            <p:nvPr/>
          </p:nvSpPr>
          <p:spPr>
            <a:xfrm flipH="1">
              <a:off x="558995" y="1991128"/>
              <a:ext cx="657076" cy="203109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C54BF4C-1065-420B-B07B-8E1217219E43}"/>
                </a:ext>
              </a:extLst>
            </p:cNvPr>
            <p:cNvSpPr txBox="1"/>
            <p:nvPr/>
          </p:nvSpPr>
          <p:spPr>
            <a:xfrm>
              <a:off x="496179" y="1698302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Insert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箭头: 左 107">
              <a:extLst>
                <a:ext uri="{FF2B5EF4-FFF2-40B4-BE49-F238E27FC236}">
                  <a16:creationId xmlns:a16="http://schemas.microsoft.com/office/drawing/2014/main" id="{41E3252C-D79B-48E8-BBBD-06679E2FD99D}"/>
                </a:ext>
              </a:extLst>
            </p:cNvPr>
            <p:cNvSpPr/>
            <p:nvPr/>
          </p:nvSpPr>
          <p:spPr>
            <a:xfrm flipH="1">
              <a:off x="558996" y="2451045"/>
              <a:ext cx="657076" cy="203109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5D4D3D5F-1B17-4CF6-9F78-5628ECE91E3F}"/>
                </a:ext>
              </a:extLst>
            </p:cNvPr>
            <p:cNvSpPr txBox="1"/>
            <p:nvPr/>
          </p:nvSpPr>
          <p:spPr>
            <a:xfrm>
              <a:off x="496180" y="2158219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Insert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174FA99A-E47C-42A8-B5E5-92185BF0DD8D}"/>
                </a:ext>
              </a:extLst>
            </p:cNvPr>
            <p:cNvSpPr txBox="1"/>
            <p:nvPr/>
          </p:nvSpPr>
          <p:spPr>
            <a:xfrm>
              <a:off x="3813629" y="1926607"/>
              <a:ext cx="158080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address</a:t>
              </a: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5F1AD8C4-E315-4E2B-A13B-FCBEEC5CE339}"/>
                </a:ext>
              </a:extLst>
            </p:cNvPr>
            <p:cNvSpPr txBox="1"/>
            <p:nvPr/>
          </p:nvSpPr>
          <p:spPr>
            <a:xfrm>
              <a:off x="3813629" y="2820377"/>
              <a:ext cx="158080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155" name="箭头: 上弧形 154">
            <a:extLst>
              <a:ext uri="{FF2B5EF4-FFF2-40B4-BE49-F238E27FC236}">
                <a16:creationId xmlns:a16="http://schemas.microsoft.com/office/drawing/2014/main" id="{E1C58912-792C-455C-B65E-9616A0E79903}"/>
              </a:ext>
            </a:extLst>
          </p:cNvPr>
          <p:cNvSpPr/>
          <p:nvPr/>
        </p:nvSpPr>
        <p:spPr>
          <a:xfrm rot="5400000">
            <a:off x="5191240" y="2827047"/>
            <a:ext cx="1246339" cy="580147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067BF79D-76E5-4689-8BEF-A23BFB5B3569}"/>
              </a:ext>
            </a:extLst>
          </p:cNvPr>
          <p:cNvSpPr txBox="1"/>
          <p:nvPr/>
        </p:nvSpPr>
        <p:spPr>
          <a:xfrm>
            <a:off x="4662525" y="2868916"/>
            <a:ext cx="158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side effect!</a:t>
            </a:r>
          </a:p>
        </p:txBody>
      </p:sp>
    </p:spTree>
    <p:extLst>
      <p:ext uri="{BB962C8B-B14F-4D97-AF65-F5344CB8AC3E}">
        <p14:creationId xmlns:p14="http://schemas.microsoft.com/office/powerpoint/2010/main" val="84585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We will encounter some troubles…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2005A52-430B-4698-9969-F87C3EAF8BBD}"/>
              </a:ext>
            </a:extLst>
          </p:cNvPr>
          <p:cNvSpPr txBox="1"/>
          <p:nvPr/>
        </p:nvSpPr>
        <p:spPr>
          <a:xfrm>
            <a:off x="388406" y="742005"/>
            <a:ext cx="10743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Find All Gadget Combinations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GCG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put all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gadgets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reduce the search space of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SMT Solver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resolve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Dependencies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eliminate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Side Effects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Gadgets?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5165012-E6C8-4447-B39E-9F6AD818D677}"/>
              </a:ext>
            </a:extLst>
          </p:cNvPr>
          <p:cNvSpPr txBox="1"/>
          <p:nvPr/>
        </p:nvSpPr>
        <p:spPr>
          <a:xfrm>
            <a:off x="620809" y="5264017"/>
            <a:ext cx="10608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 a Systematic Approach to Address Them!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8" name="图片 127">
            <a:extLst>
              <a:ext uri="{FF2B5EF4-FFF2-40B4-BE49-F238E27FC236}">
                <a16:creationId xmlns:a16="http://schemas.microsoft.com/office/drawing/2014/main" id="{6C371B23-4CF7-4A9A-B1FD-FF8ED25FC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6" y="2775094"/>
            <a:ext cx="3394376" cy="1867333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EEBE89EE-F232-4E31-915E-DBF724D48E41}"/>
              </a:ext>
            </a:extLst>
          </p:cNvPr>
          <p:cNvGrpSpPr/>
          <p:nvPr/>
        </p:nvGrpSpPr>
        <p:grpSpPr>
          <a:xfrm>
            <a:off x="9212404" y="2510415"/>
            <a:ext cx="2484342" cy="2060432"/>
            <a:chOff x="799878" y="4597841"/>
            <a:chExt cx="2484342" cy="206043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164BF92-801D-4FF7-8659-F2C089E8DC20}"/>
                </a:ext>
              </a:extLst>
            </p:cNvPr>
            <p:cNvGrpSpPr/>
            <p:nvPr/>
          </p:nvGrpSpPr>
          <p:grpSpPr>
            <a:xfrm>
              <a:off x="838200" y="4597841"/>
              <a:ext cx="1833734" cy="1070199"/>
              <a:chOff x="6096000" y="5044748"/>
              <a:chExt cx="1833734" cy="1070199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0051DFB2-6CB7-40AD-9BC0-A0F94D131074}"/>
                  </a:ext>
                </a:extLst>
              </p:cNvPr>
              <p:cNvGrpSpPr/>
              <p:nvPr/>
            </p:nvGrpSpPr>
            <p:grpSpPr>
              <a:xfrm>
                <a:off x="6096000" y="5044748"/>
                <a:ext cx="1833734" cy="1070199"/>
                <a:chOff x="6096000" y="5044748"/>
                <a:chExt cx="1833734" cy="1070199"/>
              </a:xfrm>
            </p:grpSpPr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7C3A5904-07AA-4E16-BCF0-C54C60A1C876}"/>
                    </a:ext>
                  </a:extLst>
                </p:cNvPr>
                <p:cNvSpPr txBox="1"/>
                <p:nvPr/>
              </p:nvSpPr>
              <p:spPr>
                <a:xfrm>
                  <a:off x="6096000" y="5745615"/>
                  <a:ext cx="3818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</a:t>
                  </a:r>
                  <a:endParaRPr lang="zh-CN" altLang="en-US" dirty="0"/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233BB8AE-B9B3-4C12-BC29-F728B956A153}"/>
                    </a:ext>
                  </a:extLst>
                </p:cNvPr>
                <p:cNvSpPr txBox="1"/>
                <p:nvPr/>
              </p:nvSpPr>
              <p:spPr>
                <a:xfrm>
                  <a:off x="6821946" y="5745615"/>
                  <a:ext cx="3818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③</a:t>
                  </a:r>
                  <a:endParaRPr lang="zh-CN" altLang="en-US" dirty="0"/>
                </a:p>
              </p:txBody>
            </p: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1C02E89B-EBF8-4C32-AE3F-C04B9148066B}"/>
                    </a:ext>
                  </a:extLst>
                </p:cNvPr>
                <p:cNvCxnSpPr>
                  <a:stCxn id="61" idx="3"/>
                  <a:endCxn id="62" idx="1"/>
                </p:cNvCxnSpPr>
                <p:nvPr/>
              </p:nvCxnSpPr>
              <p:spPr>
                <a:xfrm>
                  <a:off x="6477842" y="5930281"/>
                  <a:ext cx="344104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42548FC9-C56E-4067-BE8F-5845918FC28F}"/>
                    </a:ext>
                  </a:extLst>
                </p:cNvPr>
                <p:cNvSpPr txBox="1"/>
                <p:nvPr/>
              </p:nvSpPr>
              <p:spPr>
                <a:xfrm>
                  <a:off x="7547892" y="5744739"/>
                  <a:ext cx="3818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④</a:t>
                  </a:r>
                  <a:endParaRPr lang="zh-CN" altLang="en-US" dirty="0"/>
                </a:p>
              </p:txBody>
            </p:sp>
            <p:cxnSp>
              <p:nvCxnSpPr>
                <p:cNvPr id="65" name="直接箭头连接符 64">
                  <a:extLst>
                    <a:ext uri="{FF2B5EF4-FFF2-40B4-BE49-F238E27FC236}">
                      <a16:creationId xmlns:a16="http://schemas.microsoft.com/office/drawing/2014/main" id="{100D0D38-7F45-48D7-A8FB-AE6EA6F2E278}"/>
                    </a:ext>
                  </a:extLst>
                </p:cNvPr>
                <p:cNvCxnSpPr>
                  <a:stCxn id="62" idx="3"/>
                  <a:endCxn id="64" idx="1"/>
                </p:cNvCxnSpPr>
                <p:nvPr/>
              </p:nvCxnSpPr>
              <p:spPr>
                <a:xfrm flipV="1">
                  <a:off x="7203788" y="5929405"/>
                  <a:ext cx="344104" cy="876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34530E59-7739-4AEE-92D3-7AD88E7B75D3}"/>
                    </a:ext>
                  </a:extLst>
                </p:cNvPr>
                <p:cNvSpPr txBox="1"/>
                <p:nvPr/>
              </p:nvSpPr>
              <p:spPr>
                <a:xfrm>
                  <a:off x="7547249" y="5044748"/>
                  <a:ext cx="3818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②</a:t>
                  </a:r>
                  <a:endParaRPr lang="zh-CN" altLang="en-US" dirty="0"/>
                </a:p>
              </p:txBody>
            </p:sp>
            <p:cxnSp>
              <p:nvCxnSpPr>
                <p:cNvPr id="67" name="直接箭头连接符 66">
                  <a:extLst>
                    <a:ext uri="{FF2B5EF4-FFF2-40B4-BE49-F238E27FC236}">
                      <a16:creationId xmlns:a16="http://schemas.microsoft.com/office/drawing/2014/main" id="{3AE66E76-4955-404C-8106-D6562DFDF66C}"/>
                    </a:ext>
                  </a:extLst>
                </p:cNvPr>
                <p:cNvCxnSpPr>
                  <a:stCxn id="66" idx="2"/>
                  <a:endCxn id="64" idx="0"/>
                </p:cNvCxnSpPr>
                <p:nvPr/>
              </p:nvCxnSpPr>
              <p:spPr>
                <a:xfrm>
                  <a:off x="7738170" y="5414080"/>
                  <a:ext cx="643" cy="330659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FC2E367-72D2-4ECA-B664-AE9EFFF3218C}"/>
                    </a:ext>
                  </a:extLst>
                </p:cNvPr>
                <p:cNvSpPr txBox="1"/>
                <p:nvPr/>
              </p:nvSpPr>
              <p:spPr>
                <a:xfrm>
                  <a:off x="6821303" y="5050434"/>
                  <a:ext cx="3818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</a:t>
                  </a:r>
                  <a:endParaRPr lang="zh-CN" altLang="en-US" dirty="0"/>
                </a:p>
              </p:txBody>
            </p:sp>
            <p:cxnSp>
              <p:nvCxnSpPr>
                <p:cNvPr id="69" name="直接箭头连接符 68">
                  <a:extLst>
                    <a:ext uri="{FF2B5EF4-FFF2-40B4-BE49-F238E27FC236}">
                      <a16:creationId xmlns:a16="http://schemas.microsoft.com/office/drawing/2014/main" id="{7680834E-5E17-416A-A89C-360CA8F0A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78193" y="5411675"/>
                  <a:ext cx="369056" cy="328254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A4E07B30-A3D2-450B-8987-C73FAC32BE43}"/>
                  </a:ext>
                </a:extLst>
              </p:cNvPr>
              <p:cNvCxnSpPr/>
              <p:nvPr/>
            </p:nvCxnSpPr>
            <p:spPr>
              <a:xfrm flipH="1">
                <a:off x="6416040" y="5372100"/>
                <a:ext cx="457200" cy="44958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DA0C727-616E-474E-BE47-8285C5A103EE}"/>
                </a:ext>
              </a:extLst>
            </p:cNvPr>
            <p:cNvCxnSpPr>
              <a:cxnSpLocks/>
            </p:cNvCxnSpPr>
            <p:nvPr/>
          </p:nvCxnSpPr>
          <p:spPr>
            <a:xfrm>
              <a:off x="799878" y="6102162"/>
              <a:ext cx="586962" cy="0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A6B1B16-1FA1-40A6-97F0-D9C9A8B03627}"/>
                </a:ext>
              </a:extLst>
            </p:cNvPr>
            <p:cNvSpPr txBox="1"/>
            <p:nvPr/>
          </p:nvSpPr>
          <p:spPr>
            <a:xfrm>
              <a:off x="1481257" y="5919609"/>
              <a:ext cx="18029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dependency</a:t>
              </a:r>
              <a:endParaRPr lang="zh-CN" altLang="en-US" dirty="0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6A1A352-683B-482C-B833-286130E2D1CC}"/>
                </a:ext>
              </a:extLst>
            </p:cNvPr>
            <p:cNvCxnSpPr>
              <a:cxnSpLocks/>
            </p:cNvCxnSpPr>
            <p:nvPr/>
          </p:nvCxnSpPr>
          <p:spPr>
            <a:xfrm>
              <a:off x="799878" y="6498402"/>
              <a:ext cx="58696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7D25289-CC48-4B99-A344-4346E234D195}"/>
                </a:ext>
              </a:extLst>
            </p:cNvPr>
            <p:cNvSpPr txBox="1"/>
            <p:nvPr/>
          </p:nvSpPr>
          <p:spPr>
            <a:xfrm>
              <a:off x="1481256" y="6288941"/>
              <a:ext cx="18029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Side effect</a:t>
              </a:r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1D177E7-5C40-4409-9959-AFF7D0BFA3E3}"/>
              </a:ext>
            </a:extLst>
          </p:cNvPr>
          <p:cNvGrpSpPr/>
          <p:nvPr/>
        </p:nvGrpSpPr>
        <p:grpSpPr>
          <a:xfrm>
            <a:off x="4030731" y="2469632"/>
            <a:ext cx="4765910" cy="2172795"/>
            <a:chOff x="3814181" y="2509901"/>
            <a:chExt cx="4765910" cy="2172795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F7FE5662-5F26-4ED7-B331-4CF8FA727C43}"/>
                </a:ext>
              </a:extLst>
            </p:cNvPr>
            <p:cNvGrpSpPr/>
            <p:nvPr/>
          </p:nvGrpSpPr>
          <p:grpSpPr>
            <a:xfrm>
              <a:off x="3859467" y="2509901"/>
              <a:ext cx="4720624" cy="1224325"/>
              <a:chOff x="4951259" y="1707643"/>
              <a:chExt cx="4720624" cy="1224325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7247110B-C74C-40E9-9342-0F284C5CD941}"/>
                  </a:ext>
                </a:extLst>
              </p:cNvPr>
              <p:cNvGrpSpPr/>
              <p:nvPr/>
            </p:nvGrpSpPr>
            <p:grpSpPr>
              <a:xfrm>
                <a:off x="4951259" y="2295281"/>
                <a:ext cx="4720624" cy="636687"/>
                <a:chOff x="4951259" y="2295281"/>
                <a:chExt cx="4720624" cy="636687"/>
              </a:xfrm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F0ECAFAE-E7DF-4685-BBE3-A23F6A7E7FCB}"/>
                    </a:ext>
                  </a:extLst>
                </p:cNvPr>
                <p:cNvSpPr/>
                <p:nvPr/>
              </p:nvSpPr>
              <p:spPr>
                <a:xfrm>
                  <a:off x="7749138" y="2295281"/>
                  <a:ext cx="1922745" cy="63668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④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add r8,</a:t>
                  </a:r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rax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</a:t>
                  </a:r>
                </a:p>
                <a:p>
                  <a:pPr algn="just"/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mov qword </a:t>
                  </a:r>
                  <a:r>
                    <a:rPr lang="en-US" altLang="zh-CN" sz="14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ptr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[</a:t>
                  </a:r>
                  <a:r>
                    <a:rPr lang="en-US" altLang="zh-CN" sz="14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], r8; 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矩形 157">
                  <a:extLst>
                    <a:ext uri="{FF2B5EF4-FFF2-40B4-BE49-F238E27FC236}">
                      <a16:creationId xmlns:a16="http://schemas.microsoft.com/office/drawing/2014/main" id="{3C84249D-AAFC-4691-BDD2-3EEA0299613C}"/>
                    </a:ext>
                  </a:extLst>
                </p:cNvPr>
                <p:cNvSpPr/>
                <p:nvPr/>
              </p:nvSpPr>
              <p:spPr>
                <a:xfrm>
                  <a:off x="4951259" y="2435994"/>
                  <a:ext cx="1161856" cy="2728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pop </a:t>
                  </a:r>
                  <a:r>
                    <a:rPr lang="en-US" altLang="zh-CN" sz="14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 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5F025F30-D68B-45BA-ADE7-39C87FEF262F}"/>
                    </a:ext>
                  </a:extLst>
                </p:cNvPr>
                <p:cNvSpPr/>
                <p:nvPr/>
              </p:nvSpPr>
              <p:spPr>
                <a:xfrm>
                  <a:off x="6227418" y="2437597"/>
                  <a:ext cx="1402580" cy="27627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zh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③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mov </a:t>
                  </a:r>
                  <a:r>
                    <a:rPr lang="en-US" altLang="zh-CN" sz="14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rax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altLang="zh-CN" sz="14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rsi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 </a:t>
                  </a:r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706E0D57-CFA9-4361-AE50-6F20963EEB23}"/>
                  </a:ext>
                </a:extLst>
              </p:cNvPr>
              <p:cNvGrpSpPr/>
              <p:nvPr/>
            </p:nvGrpSpPr>
            <p:grpSpPr>
              <a:xfrm>
                <a:off x="5431352" y="1707643"/>
                <a:ext cx="3618952" cy="531367"/>
                <a:chOff x="5096072" y="1702300"/>
                <a:chExt cx="3618952" cy="531367"/>
              </a:xfrm>
            </p:grpSpPr>
            <p:pic>
              <p:nvPicPr>
                <p:cNvPr id="153" name="图片 152">
                  <a:extLst>
                    <a:ext uri="{FF2B5EF4-FFF2-40B4-BE49-F238E27FC236}">
                      <a16:creationId xmlns:a16="http://schemas.microsoft.com/office/drawing/2014/main" id="{2AEFF432-B1D9-48B9-BB7D-C06192FC7C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96072" y="1740174"/>
                  <a:ext cx="3618952" cy="493493"/>
                </a:xfrm>
                <a:prstGeom prst="rect">
                  <a:avLst/>
                </a:prstGeom>
              </p:spPr>
            </p:pic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5BB42375-EF4F-400A-9A58-A8F6C392AED8}"/>
                    </a:ext>
                  </a:extLst>
                </p:cNvPr>
                <p:cNvSpPr txBox="1"/>
                <p:nvPr/>
              </p:nvSpPr>
              <p:spPr>
                <a:xfrm>
                  <a:off x="5641704" y="1711621"/>
                  <a:ext cx="38184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</a:t>
                  </a:r>
                  <a:endParaRPr lang="zh-CN" altLang="en-US" sz="1400" dirty="0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261BBAE3-C04D-4AA0-845D-50243E730B72}"/>
                    </a:ext>
                  </a:extLst>
                </p:cNvPr>
                <p:cNvSpPr txBox="1"/>
                <p:nvPr/>
              </p:nvSpPr>
              <p:spPr>
                <a:xfrm>
                  <a:off x="6674261" y="1709662"/>
                  <a:ext cx="38184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③</a:t>
                  </a:r>
                  <a:endParaRPr lang="zh-CN" altLang="en-US" sz="1400" dirty="0"/>
                </a:p>
              </p:txBody>
            </p:sp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B2279C2E-79EE-4915-B9A8-2CD08978685A}"/>
                    </a:ext>
                  </a:extLst>
                </p:cNvPr>
                <p:cNvSpPr txBox="1"/>
                <p:nvPr/>
              </p:nvSpPr>
              <p:spPr>
                <a:xfrm>
                  <a:off x="7681480" y="1702300"/>
                  <a:ext cx="38184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④</a:t>
                  </a:r>
                  <a:endParaRPr lang="zh-CN" altLang="en-US" sz="1400" dirty="0"/>
                </a:p>
              </p:txBody>
            </p:sp>
          </p:grpSp>
        </p:grp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B2DD5CEC-51BE-4109-B4C5-C544D4E89F8B}"/>
                </a:ext>
              </a:extLst>
            </p:cNvPr>
            <p:cNvSpPr txBox="1"/>
            <p:nvPr/>
          </p:nvSpPr>
          <p:spPr>
            <a:xfrm>
              <a:off x="6757725" y="3853637"/>
              <a:ext cx="1720454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r8</a:t>
              </a:r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</a:t>
              </a:r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r8’</a:t>
              </a:r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</a:t>
              </a:r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rax</a:t>
              </a:r>
              <a:endPara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2922C4B8-BEFA-46E3-880B-2AF1977C7397}"/>
                </a:ext>
              </a:extLst>
            </p:cNvPr>
            <p:cNvSpPr txBox="1"/>
            <p:nvPr/>
          </p:nvSpPr>
          <p:spPr>
            <a:xfrm>
              <a:off x="5366840" y="3852200"/>
              <a:ext cx="1072793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rax</a:t>
              </a:r>
              <a:r>
                <a: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1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rsi</a:t>
              </a:r>
              <a:endPara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C41A5A6D-BE5E-4B92-AB9D-8BA57F301262}"/>
                </a:ext>
              </a:extLst>
            </p:cNvPr>
            <p:cNvSpPr txBox="1"/>
            <p:nvPr/>
          </p:nvSpPr>
          <p:spPr>
            <a:xfrm>
              <a:off x="3835894" y="3816596"/>
              <a:ext cx="1212854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rsi</a:t>
              </a:r>
              <a:r>
                <a: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</a:t>
              </a:r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?</a:t>
              </a:r>
            </a:p>
          </p:txBody>
        </p: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FC57468B-1B6A-45A9-8E37-A958543B3EAF}"/>
                </a:ext>
              </a:extLst>
            </p:cNvPr>
            <p:cNvGrpSpPr/>
            <p:nvPr/>
          </p:nvGrpSpPr>
          <p:grpSpPr>
            <a:xfrm>
              <a:off x="3814181" y="4308047"/>
              <a:ext cx="4669710" cy="374649"/>
              <a:chOff x="4900262" y="3824264"/>
              <a:chExt cx="4669710" cy="374649"/>
            </a:xfrm>
          </p:grpSpPr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4784936E-FFFC-4DF6-B9FB-F4EFC1AA8FF8}"/>
                  </a:ext>
                </a:extLst>
              </p:cNvPr>
              <p:cNvSpPr txBox="1"/>
              <p:nvPr/>
            </p:nvSpPr>
            <p:spPr>
              <a:xfrm>
                <a:off x="4900262" y="3860358"/>
                <a:ext cx="1212854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rsi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=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79360E39-9DAB-42C1-AAF5-40B17AD70E78}"/>
                  </a:ext>
                </a:extLst>
              </p:cNvPr>
              <p:cNvSpPr txBox="1"/>
              <p:nvPr/>
            </p:nvSpPr>
            <p:spPr>
              <a:xfrm>
                <a:off x="7776376" y="3829581"/>
                <a:ext cx="179359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SMT Solver </a:t>
                </a:r>
              </a:p>
            </p:txBody>
          </p:sp>
          <p:pic>
            <p:nvPicPr>
              <p:cNvPr id="166" name="图片 165">
                <a:extLst>
                  <a:ext uri="{FF2B5EF4-FFF2-40B4-BE49-F238E27FC236}">
                    <a16:creationId xmlns:a16="http://schemas.microsoft.com/office/drawing/2014/main" id="{6587C3A0-C3D0-4594-A462-FF820268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350" y="3824264"/>
                <a:ext cx="369332" cy="369332"/>
              </a:xfrm>
              <a:prstGeom prst="rect">
                <a:avLst/>
              </a:prstGeom>
            </p:spPr>
          </p:pic>
          <p:sp>
            <p:nvSpPr>
              <p:cNvPr id="167" name="箭头: 左 166">
                <a:extLst>
                  <a:ext uri="{FF2B5EF4-FFF2-40B4-BE49-F238E27FC236}">
                    <a16:creationId xmlns:a16="http://schemas.microsoft.com/office/drawing/2014/main" id="{7059381E-2487-4D0F-9C02-8B2FBE81D296}"/>
                  </a:ext>
                </a:extLst>
              </p:cNvPr>
              <p:cNvSpPr/>
              <p:nvPr/>
            </p:nvSpPr>
            <p:spPr>
              <a:xfrm>
                <a:off x="6539582" y="3896093"/>
                <a:ext cx="1072793" cy="255415"/>
              </a:xfrm>
              <a:prstGeom prst="lef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968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F654009-45C3-4F75-A2AE-280D1D795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091" y="4623325"/>
            <a:ext cx="1513380" cy="14691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789D03-662F-4A9C-BBAD-9BE1440B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24" y="4713850"/>
            <a:ext cx="1581495" cy="135266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 - Overview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F39371-41CB-4070-AFE8-30F6C9657C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844" l="1935" r="98323">
                        <a14:foregroundMark x1="4323" y1="11002" x2="5161" y2="11002"/>
                        <a14:foregroundMark x1="7935" y1="9780" x2="10129" y2="10269"/>
                        <a14:foregroundMark x1="11484" y1="11247" x2="15871" y2="11736"/>
                        <a14:foregroundMark x1="5484" y1="11002" x2="22387" y2="12225"/>
                        <a14:foregroundMark x1="22387" y1="12225" x2="23806" y2="62836"/>
                        <a14:foregroundMark x1="23806" y1="62836" x2="23613" y2="77751"/>
                        <a14:foregroundMark x1="23613" y1="77751" x2="23613" y2="77751"/>
                        <a14:foregroundMark x1="20516" y1="79218" x2="9419" y2="79951"/>
                        <a14:foregroundMark x1="57742" y1="5868" x2="76194" y2="6357"/>
                        <a14:foregroundMark x1="81161" y1="244" x2="89419" y2="12469"/>
                        <a14:foregroundMark x1="94129" y1="3423" x2="94129" y2="46455"/>
                        <a14:foregroundMark x1="97419" y1="13936" x2="98323" y2="31785"/>
                        <a14:foregroundMark x1="89613" y1="30318" x2="91032" y2="58435"/>
                        <a14:foregroundMark x1="91806" y1="61614" x2="92065" y2="96088"/>
                        <a14:foregroundMark x1="80194" y1="74817" x2="61226" y2="73594"/>
                        <a14:foregroundMark x1="56968" y1="76528" x2="43613" y2="75550"/>
                        <a14:foregroundMark x1="18000" y1="69193" x2="1935" y2="60880"/>
                      </a14:backgroundRemoval>
                    </a14:imgEffect>
                  </a14:imgLayer>
                </a14:imgProps>
              </a:ext>
            </a:extLst>
          </a:blip>
          <a:srcRect t="1173"/>
          <a:stretch/>
        </p:blipFill>
        <p:spPr>
          <a:xfrm>
            <a:off x="121920" y="859763"/>
            <a:ext cx="11948160" cy="31157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EE71BD-0AEF-4935-91D8-39FA9F0B1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792" y="5354431"/>
            <a:ext cx="1165961" cy="7849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CF5C2D-27E3-490E-A7AD-796F91FFB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700" y="4160184"/>
            <a:ext cx="3364180" cy="1979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211AD5-0D0C-4A73-A629-4FC95D127B3F}"/>
              </a:ext>
            </a:extLst>
          </p:cNvPr>
          <p:cNvSpPr txBox="1"/>
          <p:nvPr/>
        </p:nvSpPr>
        <p:spPr>
          <a:xfrm>
            <a:off x="247700" y="6217811"/>
            <a:ext cx="333370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Buleprint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</a:t>
            </a:r>
            <a:endParaRPr lang="zh-CN" altLang="en-US" b="1" dirty="0"/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A45DEE4B-6E1A-4AA0-8B5C-5453F9FEE62B}"/>
              </a:ext>
            </a:extLst>
          </p:cNvPr>
          <p:cNvSpPr/>
          <p:nvPr/>
        </p:nvSpPr>
        <p:spPr>
          <a:xfrm>
            <a:off x="4873512" y="4527179"/>
            <a:ext cx="2659377" cy="7849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3A9771-4D38-40F3-AC59-0B0C2E903E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24" b="89908" l="8191" r="89948">
                        <a14:foregroundMark x1="18987" y1="64189" x2="18987" y2="64189"/>
                        <a14:foregroundMark x1="18987" y1="64189" x2="8191" y2="68964"/>
                        <a14:foregroundMark x1="14966" y1="66305" x2="22968" y2="70790"/>
                        <a14:foregroundMark x1="22040" y1="70971" x2="22040" y2="70971"/>
                        <a14:foregroundMark x1="89724" y1="45741" x2="90022" y2="38090"/>
                        <a14:foregroundMark x1="49144" y1="38904" x2="58600" y2="39175"/>
                        <a14:foregroundMark x1="36858" y1="9658" x2="55547" y2="9224"/>
                        <a14:backgroundMark x1="25391" y1="66630" x2="24274" y2="72273"/>
                        <a14:backgroundMark x1="47208" y1="80033" x2="47506" y2="85567"/>
                        <a14:backgroundMark x1="47506" y1="78839" x2="47506" y2="80521"/>
                        <a14:backgroundMark x1="70067" y1="65925" x2="70365" y2="69452"/>
                        <a14:backgroundMark x1="71482" y1="63375" x2="71482" y2="63375"/>
                        <a14:backgroundMark x1="72003" y1="63104" x2="71854" y2="64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076" y="5058277"/>
            <a:ext cx="867738" cy="11907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CFE165-4B05-4372-AC6E-37C14ACEF7E7}"/>
              </a:ext>
            </a:extLst>
          </p:cNvPr>
          <p:cNvSpPr txBox="1"/>
          <p:nvPr/>
        </p:nvSpPr>
        <p:spPr>
          <a:xfrm>
            <a:off x="4498246" y="4175922"/>
            <a:ext cx="3579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mmap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rwx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memory region 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箭头: 上弧形 19">
            <a:extLst>
              <a:ext uri="{FF2B5EF4-FFF2-40B4-BE49-F238E27FC236}">
                <a16:creationId xmlns:a16="http://schemas.microsoft.com/office/drawing/2014/main" id="{167CDC65-18FF-428A-BD80-C0DEC428444F}"/>
              </a:ext>
            </a:extLst>
          </p:cNvPr>
          <p:cNvSpPr/>
          <p:nvPr/>
        </p:nvSpPr>
        <p:spPr>
          <a:xfrm>
            <a:off x="7983828" y="4447218"/>
            <a:ext cx="2659377" cy="7849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E8298A8-F37B-45BB-8DB6-40D3DE92B06A}"/>
              </a:ext>
            </a:extLst>
          </p:cNvPr>
          <p:cNvSpPr txBox="1"/>
          <p:nvPr/>
        </p:nvSpPr>
        <p:spPr>
          <a:xfrm>
            <a:off x="8049166" y="4168599"/>
            <a:ext cx="2320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shellcode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860FA5-8B89-4726-AF49-83F93FE5053A}"/>
              </a:ext>
            </a:extLst>
          </p:cNvPr>
          <p:cNvGrpSpPr/>
          <p:nvPr/>
        </p:nvGrpSpPr>
        <p:grpSpPr>
          <a:xfrm>
            <a:off x="10136612" y="5058276"/>
            <a:ext cx="1577024" cy="1345107"/>
            <a:chOff x="10210647" y="5348114"/>
            <a:chExt cx="1577024" cy="134510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E49F989-5CAF-40B8-A8D0-B9452497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498" b="92165" l="10000" r="90598">
                          <a14:foregroundMark x1="36033" y1="9351" x2="30707" y2="7666"/>
                          <a14:foregroundMark x1="62446" y1="39006" x2="61033" y2="55265"/>
                          <a14:foregroundMark x1="72989" y1="30581" x2="83859" y2="60994"/>
                          <a14:foregroundMark x1="83859" y1="60994" x2="78587" y2="62258"/>
                          <a14:foregroundMark x1="83967" y1="61837" x2="87609" y2="34794"/>
                          <a14:foregroundMark x1="44239" y1="88037" x2="81467" y2="91491"/>
                          <a14:foregroundMark x1="47554" y1="92081" x2="43424" y2="92249"/>
                          <a14:foregroundMark x1="39239" y1="90817" x2="39022" y2="91491"/>
                          <a14:foregroundMark x1="62337" y1="54170" x2="63478" y2="59309"/>
                          <a14:foregroundMark x1="90489" y1="40859" x2="90598" y2="54170"/>
                          <a14:backgroundMark x1="37011" y1="20977" x2="35109" y2="23589"/>
                          <a14:backgroundMark x1="23315" y1="48778" x2="17174" y2="48441"/>
                          <a14:backgroundMark x1="43641" y1="74052" x2="42826" y2="74221"/>
                          <a14:backgroundMark x1="24022" y1="48441" x2="22391" y2="48778"/>
                          <a14:backgroundMark x1="63967" y1="32013" x2="64076" y2="30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10681247" y="5586798"/>
              <a:ext cx="1345107" cy="86774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780DF8-BA66-4C41-B493-6DD70A90B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224" b="89908" l="8191" r="89948">
                          <a14:foregroundMark x1="18987" y1="64189" x2="18987" y2="64189"/>
                          <a14:foregroundMark x1="18987" y1="64189" x2="8191" y2="68964"/>
                          <a14:foregroundMark x1="14966" y1="66305" x2="22968" y2="70790"/>
                          <a14:foregroundMark x1="22040" y1="70971" x2="22040" y2="70971"/>
                          <a14:foregroundMark x1="89724" y1="45741" x2="90022" y2="38090"/>
                          <a14:foregroundMark x1="49144" y1="38904" x2="58600" y2="39175"/>
                          <a14:foregroundMark x1="36858" y1="9658" x2="55547" y2="9224"/>
                          <a14:backgroundMark x1="25391" y1="66630" x2="24274" y2="72273"/>
                          <a14:backgroundMark x1="47208" y1="80033" x2="47506" y2="85567"/>
                          <a14:backgroundMark x1="47506" y1="78839" x2="47506" y2="80521"/>
                          <a14:backgroundMark x1="70067" y1="65925" x2="70365" y2="69452"/>
                          <a14:backgroundMark x1="71482" y1="63375" x2="71482" y2="63375"/>
                          <a14:backgroundMark x1="72003" y1="63104" x2="71854" y2="647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10647" y="5422353"/>
              <a:ext cx="867738" cy="1190797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816567D-A8AF-438F-96C5-EB79549E48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7634" y="4386632"/>
            <a:ext cx="1023728" cy="77555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7B19711F-6D04-489F-B0D6-35DD3EC9538E}"/>
              </a:ext>
            </a:extLst>
          </p:cNvPr>
          <p:cNvSpPr txBox="1"/>
          <p:nvPr/>
        </p:nvSpPr>
        <p:spPr>
          <a:xfrm>
            <a:off x="4906256" y="6217811"/>
            <a:ext cx="557980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a blueprint, constructs ROP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Stage-by-stage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95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41454F5-1078-4D0D-9E51-FCFB95CBF93E}"/>
              </a:ext>
            </a:extLst>
          </p:cNvPr>
          <p:cNvSpPr/>
          <p:nvPr/>
        </p:nvSpPr>
        <p:spPr>
          <a:xfrm>
            <a:off x="164327" y="3751749"/>
            <a:ext cx="11863346" cy="29697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Node: operands; Edge: Data-Flow 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 - Preprocessing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F43BBA0-B45E-4831-9FB4-937C612B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603" y="3875815"/>
            <a:ext cx="3912309" cy="2152261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7203040-942D-40D7-9FEE-2B525558E1A8}"/>
              </a:ext>
            </a:extLst>
          </p:cNvPr>
          <p:cNvSpPr txBox="1"/>
          <p:nvPr/>
        </p:nvSpPr>
        <p:spPr>
          <a:xfrm>
            <a:off x="7909764" y="6217079"/>
            <a:ext cx="398439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Gadget Computation Graph Building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ED63814-F4D8-48B5-8DD4-6F0A61A1F64C}"/>
              </a:ext>
            </a:extLst>
          </p:cNvPr>
          <p:cNvGrpSpPr/>
          <p:nvPr/>
        </p:nvGrpSpPr>
        <p:grpSpPr>
          <a:xfrm>
            <a:off x="164327" y="954614"/>
            <a:ext cx="11863346" cy="2695492"/>
            <a:chOff x="159026" y="1224502"/>
            <a:chExt cx="11863346" cy="2695492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BDB200B-23FD-4F46-B9CF-44772CF92B88}"/>
                </a:ext>
              </a:extLst>
            </p:cNvPr>
            <p:cNvGrpSpPr/>
            <p:nvPr/>
          </p:nvGrpSpPr>
          <p:grpSpPr>
            <a:xfrm>
              <a:off x="4048159" y="1943185"/>
              <a:ext cx="2773680" cy="1665836"/>
              <a:chOff x="3489298" y="1916974"/>
              <a:chExt cx="2773680" cy="1665836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6A0AAAE-7956-4128-A819-ED054A6B2152}"/>
                  </a:ext>
                </a:extLst>
              </p:cNvPr>
              <p:cNvSpPr/>
              <p:nvPr/>
            </p:nvSpPr>
            <p:spPr>
              <a:xfrm>
                <a:off x="3668863" y="1916974"/>
                <a:ext cx="2427137" cy="571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sz="14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func_call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4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mmap@plt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algn="just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[0x656500, 2048, 7, 1, 3, 0])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71CA71F-B663-4F18-B55E-5428B9AEC20F}"/>
                  </a:ext>
                </a:extLst>
              </p:cNvPr>
              <p:cNvSpPr/>
              <p:nvPr/>
            </p:nvSpPr>
            <p:spPr>
              <a:xfrm>
                <a:off x="3668863" y="2488474"/>
                <a:ext cx="2427137" cy="571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sz="1400" b="0" i="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sys_read</a:t>
                </a:r>
                <a:r>
                  <a:rPr lang="en-US" altLang="zh-CN" sz="14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([0, 0x656500, 2048])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48012F5-CB45-4B9C-9B2E-74F083BC9E06}"/>
                  </a:ext>
                </a:extLst>
              </p:cNvPr>
              <p:cNvSpPr txBox="1"/>
              <p:nvPr/>
            </p:nvSpPr>
            <p:spPr>
              <a:xfrm>
                <a:off x="3489298" y="3213478"/>
                <a:ext cx="277368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ROP Specification</a:t>
                </a:r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3AA356F-86B9-40BA-AA62-64BA0D50C9C9}"/>
                </a:ext>
              </a:extLst>
            </p:cNvPr>
            <p:cNvGrpSpPr/>
            <p:nvPr/>
          </p:nvGrpSpPr>
          <p:grpSpPr>
            <a:xfrm>
              <a:off x="8676027" y="1630036"/>
              <a:ext cx="3033765" cy="2034098"/>
              <a:chOff x="7093717" y="1654505"/>
              <a:chExt cx="3033765" cy="2034098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F5702C4-6C5E-42FF-851F-2F871325B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3717" y="1654505"/>
                <a:ext cx="3033765" cy="1562259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B17FDA2-90A4-4F53-8A0E-815A581E8FFF}"/>
                  </a:ext>
                </a:extLst>
              </p:cNvPr>
              <p:cNvSpPr txBox="1"/>
              <p:nvPr/>
            </p:nvSpPr>
            <p:spPr>
              <a:xfrm>
                <a:off x="7093717" y="3319271"/>
                <a:ext cx="3033765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Blueprint Generation </a:t>
                </a:r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4AE15E-114B-44BA-AEEF-BD04A2A15F16}"/>
                </a:ext>
              </a:extLst>
            </p:cNvPr>
            <p:cNvSpPr txBox="1"/>
            <p:nvPr/>
          </p:nvSpPr>
          <p:spPr>
            <a:xfrm>
              <a:off x="1179470" y="1732738"/>
              <a:ext cx="3033765" cy="1876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TGRop’s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support interfaces </a:t>
              </a:r>
            </a:p>
            <a:p>
              <a:pPr marL="800100" lvl="1" indent="-342900">
                <a:lnSpc>
                  <a:spcPct val="120000"/>
                </a:lnSpc>
                <a:buFont typeface="+mj-ea"/>
                <a:buAutoNum type="circleNumDbPlain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Register write</a:t>
              </a:r>
            </a:p>
            <a:p>
              <a:pPr marL="800100" lvl="1" indent="-342900">
                <a:lnSpc>
                  <a:spcPct val="120000"/>
                </a:lnSpc>
                <a:buFont typeface="+mj-ea"/>
                <a:buAutoNum type="circleNumDbPlain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 read</a:t>
              </a:r>
            </a:p>
            <a:p>
              <a:pPr marL="800100" lvl="1" indent="-342900">
                <a:lnSpc>
                  <a:spcPct val="120000"/>
                </a:lnSpc>
                <a:buFont typeface="+mj-ea"/>
                <a:buAutoNum type="circleNumDbPlain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Memory write</a:t>
              </a:r>
            </a:p>
            <a:p>
              <a:pPr marL="800100" lvl="1" indent="-342900">
                <a:lnSpc>
                  <a:spcPct val="120000"/>
                </a:lnSpc>
                <a:buFont typeface="+mj-ea"/>
                <a:buAutoNum type="circleNumDbPlain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call</a:t>
              </a:r>
            </a:p>
            <a:p>
              <a:pPr marL="800100" lvl="1" indent="-342900">
                <a:lnSpc>
                  <a:spcPct val="120000"/>
                </a:lnSpc>
                <a:buFont typeface="+mj-ea"/>
                <a:buAutoNum type="circleNumDbPlain"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call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F925CD71-CCFE-47C5-AC9C-0E490E1F531C}"/>
                </a:ext>
              </a:extLst>
            </p:cNvPr>
            <p:cNvSpPr/>
            <p:nvPr/>
          </p:nvSpPr>
          <p:spPr>
            <a:xfrm>
              <a:off x="6838895" y="2670879"/>
              <a:ext cx="1740563" cy="3895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47C148A-B3D0-4EF6-AD49-9DDC4C75CB02}"/>
                </a:ext>
              </a:extLst>
            </p:cNvPr>
            <p:cNvSpPr txBox="1"/>
            <p:nvPr/>
          </p:nvSpPr>
          <p:spPr>
            <a:xfrm>
              <a:off x="6738976" y="2075047"/>
              <a:ext cx="17530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Multiple Stages</a:t>
              </a:r>
              <a:endParaRPr lang="zh-CN" altLang="en-US" sz="14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BC52219-2CF9-4125-BDAA-8E52C460F271}"/>
                </a:ext>
              </a:extLst>
            </p:cNvPr>
            <p:cNvSpPr txBox="1"/>
            <p:nvPr/>
          </p:nvSpPr>
          <p:spPr>
            <a:xfrm>
              <a:off x="6756743" y="2363102"/>
              <a:ext cx="17530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Multiple Sub-goals</a:t>
              </a:r>
              <a:endParaRPr lang="zh-CN" altLang="en-US" sz="1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C1B3EE4-0167-4F21-97EF-6A000D1DE748}"/>
                </a:ext>
              </a:extLst>
            </p:cNvPr>
            <p:cNvSpPr txBox="1"/>
            <p:nvPr/>
          </p:nvSpPr>
          <p:spPr>
            <a:xfrm>
              <a:off x="315080" y="3110136"/>
              <a:ext cx="8381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</a:rPr>
                <a:t>Stage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左大括号 31">
              <a:extLst>
                <a:ext uri="{FF2B5EF4-FFF2-40B4-BE49-F238E27FC236}">
                  <a16:creationId xmlns:a16="http://schemas.microsoft.com/office/drawing/2014/main" id="{095D534D-91C6-407A-BB42-890A8BC491DA}"/>
                </a:ext>
              </a:extLst>
            </p:cNvPr>
            <p:cNvSpPr/>
            <p:nvPr/>
          </p:nvSpPr>
          <p:spPr>
            <a:xfrm>
              <a:off x="1086508" y="3017803"/>
              <a:ext cx="257263" cy="511733"/>
            </a:xfrm>
            <a:prstGeom prst="leftBrace">
              <a:avLst>
                <a:gd name="adj1" fmla="val 20696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549BBEA-B6C5-4368-AE75-753FAC1619E3}"/>
                </a:ext>
              </a:extLst>
            </p:cNvPr>
            <p:cNvSpPr txBox="1"/>
            <p:nvPr/>
          </p:nvSpPr>
          <p:spPr>
            <a:xfrm>
              <a:off x="342643" y="2351662"/>
              <a:ext cx="10802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</a:rPr>
                <a:t>Sub-goal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左大括号 34">
              <a:extLst>
                <a:ext uri="{FF2B5EF4-FFF2-40B4-BE49-F238E27FC236}">
                  <a16:creationId xmlns:a16="http://schemas.microsoft.com/office/drawing/2014/main" id="{C0D1A677-224C-4980-9BC5-E8FD07B963B0}"/>
                </a:ext>
              </a:extLst>
            </p:cNvPr>
            <p:cNvSpPr/>
            <p:nvPr/>
          </p:nvSpPr>
          <p:spPr>
            <a:xfrm>
              <a:off x="1413467" y="2228935"/>
              <a:ext cx="232453" cy="1300601"/>
            </a:xfrm>
            <a:prstGeom prst="leftBrace">
              <a:avLst>
                <a:gd name="adj1" fmla="val 56221"/>
                <a:gd name="adj2" fmla="val 24323"/>
              </a:avLst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1D15AB5-EBB9-4B5F-9945-F4717D078221}"/>
                </a:ext>
              </a:extLst>
            </p:cNvPr>
            <p:cNvSpPr/>
            <p:nvPr/>
          </p:nvSpPr>
          <p:spPr>
            <a:xfrm>
              <a:off x="159026" y="1224502"/>
              <a:ext cx="11863346" cy="26954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1AB297A-48C9-4936-BC91-E21F48AB20D7}"/>
                </a:ext>
              </a:extLst>
            </p:cNvPr>
            <p:cNvSpPr txBox="1"/>
            <p:nvPr/>
          </p:nvSpPr>
          <p:spPr>
            <a:xfrm>
              <a:off x="227937" y="1269633"/>
              <a:ext cx="2835965" cy="338554"/>
            </a:xfrm>
            <a:prstGeom prst="rect">
              <a:avLst/>
            </a:prstGeom>
            <a:solidFill>
              <a:srgbClr val="30589D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/>
              <a:r>
                <a:rPr lang="en-US" altLang="zh-CN" dirty="0">
                  <a:solidFill>
                    <a:srgbClr val="FBFBFB"/>
                  </a:solidFill>
                </a:rPr>
                <a:t>Blueprint Generation</a:t>
              </a:r>
              <a:endParaRPr lang="zh-CN" altLang="en-US" dirty="0">
                <a:solidFill>
                  <a:srgbClr val="FBFBFB"/>
                </a:solidFill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063185A-1E51-43A1-89DA-B786F3707F70}"/>
              </a:ext>
            </a:extLst>
          </p:cNvPr>
          <p:cNvSpPr txBox="1"/>
          <p:nvPr/>
        </p:nvSpPr>
        <p:spPr>
          <a:xfrm>
            <a:off x="233237" y="3807977"/>
            <a:ext cx="3066554" cy="338554"/>
          </a:xfrm>
          <a:prstGeom prst="rect">
            <a:avLst/>
          </a:prstGeom>
          <a:solidFill>
            <a:srgbClr val="30589D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 dirty="0">
                <a:solidFill>
                  <a:srgbClr val="FBFBFB"/>
                </a:solidFill>
              </a:rPr>
              <a:t>Analyzing Gadgets</a:t>
            </a:r>
            <a:endParaRPr lang="zh-CN" altLang="en-US" dirty="0">
              <a:solidFill>
                <a:srgbClr val="FBFBFB"/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8FEB2821-ACCB-42E4-8A1D-66A9A609F6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228"/>
          <a:stretch/>
        </p:blipFill>
        <p:spPr>
          <a:xfrm>
            <a:off x="216802" y="4491856"/>
            <a:ext cx="3066554" cy="1806588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78A5781-13A6-4261-83F1-902A51FC89CD}"/>
              </a:ext>
            </a:extLst>
          </p:cNvPr>
          <p:cNvSpPr txBox="1"/>
          <p:nvPr/>
        </p:nvSpPr>
        <p:spPr>
          <a:xfrm>
            <a:off x="3351698" y="4146531"/>
            <a:ext cx="4558066" cy="205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Symbolic execution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semantic 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based one semantic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semantic has </a:t>
            </a: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dst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operand 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operand can be multiple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single operand 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Symbolic Representation of Operators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B833F39-F4E3-4EB3-9245-A396D2858200}"/>
              </a:ext>
            </a:extLst>
          </p:cNvPr>
          <p:cNvSpPr txBox="1"/>
          <p:nvPr/>
        </p:nvSpPr>
        <p:spPr>
          <a:xfrm>
            <a:off x="3456351" y="6260502"/>
            <a:ext cx="1995778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Node: operand</a:t>
            </a:r>
            <a:endParaRPr lang="zh-CN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66CC320-53FB-435B-8B54-04F80E792556}"/>
              </a:ext>
            </a:extLst>
          </p:cNvPr>
          <p:cNvSpPr txBox="1"/>
          <p:nvPr/>
        </p:nvSpPr>
        <p:spPr>
          <a:xfrm>
            <a:off x="5626693" y="6260502"/>
            <a:ext cx="2066096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Edge: Data-Flow </a:t>
            </a:r>
            <a:endParaRPr lang="zh-CN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7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E87E49-2F11-4C15-9910-A6057523CD12}"/>
              </a:ext>
            </a:extLst>
          </p:cNvPr>
          <p:cNvSpPr txBox="1"/>
          <p:nvPr/>
        </p:nvSpPr>
        <p:spPr>
          <a:xfrm>
            <a:off x="667908" y="3169510"/>
            <a:ext cx="113942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a blueprint,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TGRop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constructs ROP chains stage-by-stage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Phase I: Achieving Sub-goals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Phase II: Resolving Dependencies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Phase III: Eliminating Side Effects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Phase IV: Generating Final Chains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Each stage completes a function/system call, with independent ROP generation.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No dependencies or side effects between stages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stage wins, update states, step to the next stage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stage fails, roll back and switch states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ACFE0F-5886-456C-BFD0-5E1A631A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50" y="794230"/>
            <a:ext cx="7927962" cy="23752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0F325E-644F-4312-8BC8-A18D093CD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70990" y="1434431"/>
            <a:ext cx="855222" cy="820525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81292D66-07AC-4899-B01C-DA6F6B27ED4D}"/>
              </a:ext>
            </a:extLst>
          </p:cNvPr>
          <p:cNvSpPr/>
          <p:nvPr/>
        </p:nvSpPr>
        <p:spPr>
          <a:xfrm rot="18501643">
            <a:off x="8645268" y="2867243"/>
            <a:ext cx="302150" cy="507446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5F5BEBAF-CB10-404A-9AE9-48CFC78E7457}"/>
              </a:ext>
            </a:extLst>
          </p:cNvPr>
          <p:cNvSpPr/>
          <p:nvPr/>
        </p:nvSpPr>
        <p:spPr>
          <a:xfrm rot="14276635">
            <a:off x="10066351" y="614367"/>
            <a:ext cx="302150" cy="507446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5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 - Phase I: Achieving Sub-goals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E9B493-4FFD-430D-A704-35FB5D14C76F}"/>
              </a:ext>
            </a:extLst>
          </p:cNvPr>
          <p:cNvSpPr/>
          <p:nvPr/>
        </p:nvSpPr>
        <p:spPr>
          <a:xfrm>
            <a:off x="2794879" y="1946153"/>
            <a:ext cx="1812897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100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7A2E81A-DA80-46C3-BAAB-3C3F589269F0}"/>
              </a:ext>
            </a:extLst>
          </p:cNvPr>
          <p:cNvCxnSpPr>
            <a:cxnSpLocks/>
          </p:cNvCxnSpPr>
          <p:nvPr/>
        </p:nvCxnSpPr>
        <p:spPr>
          <a:xfrm>
            <a:off x="5152445" y="1256306"/>
            <a:ext cx="0" cy="52399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A5F346A-541B-4F30-A3FE-4975FEACACE9}"/>
              </a:ext>
            </a:extLst>
          </p:cNvPr>
          <p:cNvSpPr/>
          <p:nvPr/>
        </p:nvSpPr>
        <p:spPr>
          <a:xfrm>
            <a:off x="1995584" y="954157"/>
            <a:ext cx="3156859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 &amp; Post condition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4392D5-4931-4CBD-BAF6-5A7EEDFC0992}"/>
              </a:ext>
            </a:extLst>
          </p:cNvPr>
          <p:cNvSpPr/>
          <p:nvPr/>
        </p:nvSpPr>
        <p:spPr>
          <a:xfrm>
            <a:off x="5152443" y="954157"/>
            <a:ext cx="3427667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GCG Traverse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Paths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8BAD18B-A111-44AB-A6EC-245868D2EB91}"/>
              </a:ext>
            </a:extLst>
          </p:cNvPr>
          <p:cNvCxnSpPr>
            <a:cxnSpLocks/>
          </p:cNvCxnSpPr>
          <p:nvPr/>
        </p:nvCxnSpPr>
        <p:spPr>
          <a:xfrm>
            <a:off x="8580114" y="1299002"/>
            <a:ext cx="0" cy="523991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42E559A-1A16-4118-941D-A9BE4C247C88}"/>
              </a:ext>
            </a:extLst>
          </p:cNvPr>
          <p:cNvSpPr/>
          <p:nvPr/>
        </p:nvSpPr>
        <p:spPr>
          <a:xfrm>
            <a:off x="8580109" y="955483"/>
            <a:ext cx="3427667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Tentative Chaining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DEDFD8D-4877-4213-8099-815F61660C7E}"/>
              </a:ext>
            </a:extLst>
          </p:cNvPr>
          <p:cNvSpPr/>
          <p:nvPr/>
        </p:nvSpPr>
        <p:spPr>
          <a:xfrm>
            <a:off x="2736147" y="4915895"/>
            <a:ext cx="193922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r8 = 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2F35358-7515-45BC-A966-6710B3A5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75" y="1423647"/>
            <a:ext cx="1537481" cy="50255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E60962A-7938-4EE8-A55E-6ECD92E31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259" y="1946153"/>
            <a:ext cx="2629756" cy="50255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9D60CE0-7EC2-4052-9A99-CD746A6E4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75" y="4158014"/>
            <a:ext cx="2401981" cy="50255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8859A94-019C-4AEF-84E3-DE07CE8C3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456" y="4699389"/>
            <a:ext cx="3315695" cy="46481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602BEE40-CEE2-4467-8F31-FB3CDE1607FD}"/>
              </a:ext>
            </a:extLst>
          </p:cNvPr>
          <p:cNvSpPr/>
          <p:nvPr/>
        </p:nvSpPr>
        <p:spPr>
          <a:xfrm>
            <a:off x="2059388" y="1946153"/>
            <a:ext cx="735491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43F2E2E-64E9-4583-8F6B-AB374657BB72}"/>
              </a:ext>
            </a:extLst>
          </p:cNvPr>
          <p:cNvSpPr/>
          <p:nvPr/>
        </p:nvSpPr>
        <p:spPr>
          <a:xfrm>
            <a:off x="2794879" y="1579802"/>
            <a:ext cx="1812897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0x414141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567230C-1DF2-4319-98CC-17BC47B53044}"/>
              </a:ext>
            </a:extLst>
          </p:cNvPr>
          <p:cNvSpPr/>
          <p:nvPr/>
        </p:nvSpPr>
        <p:spPr>
          <a:xfrm>
            <a:off x="2056010" y="1579802"/>
            <a:ext cx="735491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BFD6618-74C8-4170-AD03-68DB210A0E06}"/>
              </a:ext>
            </a:extLst>
          </p:cNvPr>
          <p:cNvSpPr/>
          <p:nvPr/>
        </p:nvSpPr>
        <p:spPr>
          <a:xfrm>
            <a:off x="1998962" y="4916486"/>
            <a:ext cx="735491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2942B8-8437-4741-AD50-A4DDA62D50E5}"/>
              </a:ext>
            </a:extLst>
          </p:cNvPr>
          <p:cNvSpPr/>
          <p:nvPr/>
        </p:nvSpPr>
        <p:spPr>
          <a:xfrm>
            <a:off x="1995584" y="4550135"/>
            <a:ext cx="738869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4D2A63C-B0F7-45BA-BC48-9E475E4A9EB0}"/>
              </a:ext>
            </a:extLst>
          </p:cNvPr>
          <p:cNvSpPr/>
          <p:nvPr/>
        </p:nvSpPr>
        <p:spPr>
          <a:xfrm>
            <a:off x="2736147" y="4546088"/>
            <a:ext cx="193922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r8 = 0x7fffffffdbc8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9F7770B-9D10-4827-A99A-27F4927D3E11}"/>
              </a:ext>
            </a:extLst>
          </p:cNvPr>
          <p:cNvSpPr txBox="1"/>
          <p:nvPr/>
        </p:nvSpPr>
        <p:spPr>
          <a:xfrm>
            <a:off x="8687133" y="1412601"/>
            <a:ext cx="3221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ret;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rsi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Pop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rsi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; ret;</a:t>
            </a: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rsi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rdi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Mov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rdi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rsi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; ret;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6859C7A-DA8F-42D7-866E-54C1FA80F721}"/>
              </a:ext>
            </a:extLst>
          </p:cNvPr>
          <p:cNvSpPr/>
          <p:nvPr/>
        </p:nvSpPr>
        <p:spPr>
          <a:xfrm>
            <a:off x="8687133" y="2979044"/>
            <a:ext cx="3320642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Tentiative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chain by SMT Solver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A3BE46F-069E-4491-9A8B-220F702D4B9A}"/>
              </a:ext>
            </a:extLst>
          </p:cNvPr>
          <p:cNvSpPr txBox="1"/>
          <p:nvPr/>
        </p:nvSpPr>
        <p:spPr>
          <a:xfrm>
            <a:off x="8687133" y="3356084"/>
            <a:ext cx="3221581" cy="66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 pop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ret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① pop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rsi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; ret; ② mov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rdi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rsi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; ret;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D63123C-2B5E-48EE-9D63-A875E0569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2" y="3161924"/>
            <a:ext cx="773522" cy="77352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75AC956-80DC-43B0-87CA-4F5A7F902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973" y="2967764"/>
            <a:ext cx="369332" cy="36933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F392C0E-C49E-4539-AD6D-BFC275B88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596" y="3449888"/>
            <a:ext cx="773522" cy="773522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FFBC2723-A833-4325-8168-F91441E16224}"/>
              </a:ext>
            </a:extLst>
          </p:cNvPr>
          <p:cNvSpPr txBox="1"/>
          <p:nvPr/>
        </p:nvSpPr>
        <p:spPr>
          <a:xfrm>
            <a:off x="8726239" y="3970566"/>
            <a:ext cx="32215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stack -&gt;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rax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pop </a:t>
            </a:r>
            <a:r>
              <a:rPr lang="en-US" altLang="zh-CN" sz="1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rax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; 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or byte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ptr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[</a:t>
            </a:r>
            <a:r>
              <a:rPr lang="en-US" altLang="zh-CN" sz="1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rax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- 0x77], cl;  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ret;</a:t>
            </a:r>
          </a:p>
          <a:p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rax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 r8, rax; </a:t>
            </a:r>
            <a:r>
              <a:rPr lang="pt-BR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jmp r8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 r8, rax; sar r8, 63; </a:t>
            </a:r>
            <a:r>
              <a:rPr lang="pt-B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r8, rax; mov [rsi], r8; pop rbp; ret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128EB7E-EBAD-453E-8711-515DC86F00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016" y="3865482"/>
            <a:ext cx="660951" cy="660951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B632836-0738-4B5C-8940-3EEDBE9B67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96" y="4368913"/>
            <a:ext cx="660951" cy="660951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AACB775-5831-4D3C-803E-836FE001D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97" y="5262496"/>
            <a:ext cx="660951" cy="66095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AA23B9A-F6AC-40C6-8181-E8C29D3BB3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96" y="5550542"/>
            <a:ext cx="660951" cy="6609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AE2BDC-752F-4934-9DD1-B539AE8778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58" y="2493667"/>
            <a:ext cx="1976426" cy="189891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B66634E-0DF2-43AD-B11F-F81D657926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68" y="4078816"/>
            <a:ext cx="660951" cy="6609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E5CA7F4-37E8-49AF-84BE-61DE91631D21}"/>
              </a:ext>
            </a:extLst>
          </p:cNvPr>
          <p:cNvSpPr/>
          <p:nvPr/>
        </p:nvSpPr>
        <p:spPr>
          <a:xfrm>
            <a:off x="8726239" y="5977451"/>
            <a:ext cx="3067248" cy="531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317BE0-4818-481C-BC2F-4743119F13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751" y="6036694"/>
            <a:ext cx="397463" cy="3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6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/>
      <p:bldP spid="4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 - Phase I: Achieving Sub-goals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DEDFD8D-4877-4213-8099-815F61660C7E}"/>
              </a:ext>
            </a:extLst>
          </p:cNvPr>
          <p:cNvSpPr/>
          <p:nvPr/>
        </p:nvSpPr>
        <p:spPr>
          <a:xfrm>
            <a:off x="1100416" y="1386433"/>
            <a:ext cx="193922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r8 = 3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BFD6618-74C8-4170-AD03-68DB210A0E06}"/>
              </a:ext>
            </a:extLst>
          </p:cNvPr>
          <p:cNvSpPr/>
          <p:nvPr/>
        </p:nvSpPr>
        <p:spPr>
          <a:xfrm>
            <a:off x="359755" y="1386433"/>
            <a:ext cx="735491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2942B8-8437-4741-AD50-A4DDA62D50E5}"/>
              </a:ext>
            </a:extLst>
          </p:cNvPr>
          <p:cNvSpPr/>
          <p:nvPr/>
        </p:nvSpPr>
        <p:spPr>
          <a:xfrm>
            <a:off x="359853" y="1020673"/>
            <a:ext cx="738869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4D2A63C-B0F7-45BA-BC48-9E475E4A9EB0}"/>
              </a:ext>
            </a:extLst>
          </p:cNvPr>
          <p:cNvSpPr/>
          <p:nvPr/>
        </p:nvSpPr>
        <p:spPr>
          <a:xfrm>
            <a:off x="1100416" y="1016626"/>
            <a:ext cx="193922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r8 = 0x7fffffffdbc8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297212F-72C7-403D-B7F8-A2566214B43E}"/>
              </a:ext>
            </a:extLst>
          </p:cNvPr>
          <p:cNvSpPr/>
          <p:nvPr/>
        </p:nvSpPr>
        <p:spPr>
          <a:xfrm>
            <a:off x="359853" y="2688208"/>
            <a:ext cx="2679783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 r8, rax; sar r8, 63; ret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C462BAB-94BC-4355-9830-B8D37911481D}"/>
              </a:ext>
            </a:extLst>
          </p:cNvPr>
          <p:cNvSpPr/>
          <p:nvPr/>
        </p:nvSpPr>
        <p:spPr>
          <a:xfrm>
            <a:off x="359853" y="1958945"/>
            <a:ext cx="2679783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ret</a:t>
            </a:r>
            <a:endParaRPr lang="pt-BR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50BEFBA-C255-4144-8E8C-5CD9A6C83621}"/>
              </a:ext>
            </a:extLst>
          </p:cNvPr>
          <p:cNvSpPr/>
          <p:nvPr/>
        </p:nvSpPr>
        <p:spPr>
          <a:xfrm>
            <a:off x="359853" y="2324705"/>
            <a:ext cx="2679783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ret</a:t>
            </a:r>
            <a:endParaRPr lang="pt-BR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604CEE91-0208-4FB4-ABD6-ED30D6BE41E4}"/>
              </a:ext>
            </a:extLst>
          </p:cNvPr>
          <p:cNvSpPr/>
          <p:nvPr/>
        </p:nvSpPr>
        <p:spPr>
          <a:xfrm>
            <a:off x="3166857" y="1016626"/>
            <a:ext cx="349857" cy="2037342"/>
          </a:xfrm>
          <a:prstGeom prst="rightBrace">
            <a:avLst>
              <a:gd name="adj1" fmla="val 46969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D5E9C0F-7C30-4CFD-BAEB-25D2665A995C}"/>
              </a:ext>
            </a:extLst>
          </p:cNvPr>
          <p:cNvGrpSpPr/>
          <p:nvPr/>
        </p:nvGrpSpPr>
        <p:grpSpPr>
          <a:xfrm>
            <a:off x="4189393" y="1633021"/>
            <a:ext cx="1296063" cy="889293"/>
            <a:chOff x="4675367" y="2701538"/>
            <a:chExt cx="1296063" cy="889293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BD9208EE-BD16-4BF6-9FAF-A5AC648C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81" y="2701538"/>
              <a:ext cx="573633" cy="573633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28BFD4B-3862-48AE-8187-8EF01FE29DD4}"/>
                </a:ext>
              </a:extLst>
            </p:cNvPr>
            <p:cNvSpPr/>
            <p:nvPr/>
          </p:nvSpPr>
          <p:spPr>
            <a:xfrm>
              <a:off x="4675367" y="3242961"/>
              <a:ext cx="1296063" cy="347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SMT Solver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箭头: 右 7">
            <a:extLst>
              <a:ext uri="{FF2B5EF4-FFF2-40B4-BE49-F238E27FC236}">
                <a16:creationId xmlns:a16="http://schemas.microsoft.com/office/drawing/2014/main" id="{EA2EA3FB-2EB0-49B8-AFF7-4540F40A1A7A}"/>
              </a:ext>
            </a:extLst>
          </p:cNvPr>
          <p:cNvSpPr/>
          <p:nvPr/>
        </p:nvSpPr>
        <p:spPr>
          <a:xfrm>
            <a:off x="3643935" y="1877265"/>
            <a:ext cx="771278" cy="264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7E177FA-4B3E-4C4B-9C1E-05287FE67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276" y="1069913"/>
            <a:ext cx="2623135" cy="6822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72B1E6-772A-4341-AE36-4B7EED137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936" y="1069913"/>
            <a:ext cx="3056074" cy="6609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17726DA-9C68-4C2D-8E0C-5F248E6A3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276" y="2005891"/>
            <a:ext cx="2623135" cy="1200872"/>
          </a:xfrm>
          <a:prstGeom prst="rect">
            <a:avLst/>
          </a:prstGeom>
        </p:spPr>
      </p:pic>
      <p:sp>
        <p:nvSpPr>
          <p:cNvPr id="52" name="箭头: 右 51">
            <a:extLst>
              <a:ext uri="{FF2B5EF4-FFF2-40B4-BE49-F238E27FC236}">
                <a16:creationId xmlns:a16="http://schemas.microsoft.com/office/drawing/2014/main" id="{681BFA7A-32EE-4770-B7D9-158D2AFD142D}"/>
              </a:ext>
            </a:extLst>
          </p:cNvPr>
          <p:cNvSpPr/>
          <p:nvPr/>
        </p:nvSpPr>
        <p:spPr>
          <a:xfrm>
            <a:off x="8310852" y="2507381"/>
            <a:ext cx="771278" cy="264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2AB3C01-8C80-4F9C-8B50-C6A733563779}"/>
              </a:ext>
            </a:extLst>
          </p:cNvPr>
          <p:cNvSpPr/>
          <p:nvPr/>
        </p:nvSpPr>
        <p:spPr>
          <a:xfrm>
            <a:off x="9281708" y="2498005"/>
            <a:ext cx="229653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r8_out = 0/1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上下 21">
            <a:extLst>
              <a:ext uri="{FF2B5EF4-FFF2-40B4-BE49-F238E27FC236}">
                <a16:creationId xmlns:a16="http://schemas.microsoft.com/office/drawing/2014/main" id="{B5E9418D-10B7-4376-A90B-8D911901DB76}"/>
              </a:ext>
            </a:extLst>
          </p:cNvPr>
          <p:cNvSpPr/>
          <p:nvPr/>
        </p:nvSpPr>
        <p:spPr>
          <a:xfrm>
            <a:off x="10279594" y="1812034"/>
            <a:ext cx="221842" cy="573633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BA1934-EA7F-4D51-BEA3-E50D58AF1F13}"/>
              </a:ext>
            </a:extLst>
          </p:cNvPr>
          <p:cNvSpPr txBox="1"/>
          <p:nvPr/>
        </p:nvSpPr>
        <p:spPr>
          <a:xfrm>
            <a:off x="10416484" y="18705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conflict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DEFD0503-7024-41FE-AA7B-58B298FB7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97" y="1846430"/>
            <a:ext cx="660951" cy="66095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C56A777-0F20-EB8C-EE3C-87538C8D2234}"/>
              </a:ext>
            </a:extLst>
          </p:cNvPr>
          <p:cNvGrpSpPr/>
          <p:nvPr/>
        </p:nvGrpSpPr>
        <p:grpSpPr>
          <a:xfrm>
            <a:off x="359853" y="3315304"/>
            <a:ext cx="10578601" cy="1076743"/>
            <a:chOff x="359853" y="3315304"/>
            <a:chExt cx="10578601" cy="107674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E8859A94-019C-4AEF-84E3-DE07CE8C3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8619" y="3315304"/>
              <a:ext cx="3590571" cy="503351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63CBD3C-FF7F-4284-A8AF-F225E434DECA}"/>
                </a:ext>
              </a:extLst>
            </p:cNvPr>
            <p:cNvSpPr/>
            <p:nvPr/>
          </p:nvSpPr>
          <p:spPr>
            <a:xfrm>
              <a:off x="2824454" y="4019101"/>
              <a:ext cx="149280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pop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  ret; 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685B99A-28B6-48C4-BDE8-4F21077C96FA}"/>
                </a:ext>
              </a:extLst>
            </p:cNvPr>
            <p:cNvSpPr/>
            <p:nvPr/>
          </p:nvSpPr>
          <p:spPr>
            <a:xfrm>
              <a:off x="7039996" y="3997718"/>
              <a:ext cx="3898458" cy="3943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 r8,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rax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 mov qword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ptr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[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], r8; ret; 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975FBB4-ED77-4D8F-B642-241D4268FBD7}"/>
                </a:ext>
              </a:extLst>
            </p:cNvPr>
            <p:cNvSpPr/>
            <p:nvPr/>
          </p:nvSpPr>
          <p:spPr>
            <a:xfrm>
              <a:off x="4757393" y="4014248"/>
              <a:ext cx="1842465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rax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rsi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  ret; 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2292141-6961-48FC-B16D-BA5D57E46B13}"/>
                </a:ext>
              </a:extLst>
            </p:cNvPr>
            <p:cNvSpPr txBox="1"/>
            <p:nvPr/>
          </p:nvSpPr>
          <p:spPr>
            <a:xfrm>
              <a:off x="359853" y="3393134"/>
              <a:ext cx="2431055" cy="338554"/>
            </a:xfrm>
            <a:prstGeom prst="rect">
              <a:avLst/>
            </a:prstGeom>
            <a:solidFill>
              <a:srgbClr val="30589D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/>
              <a:r>
                <a:rPr lang="en-US" altLang="zh-CN" dirty="0">
                  <a:solidFill>
                    <a:srgbClr val="FBFBFB"/>
                  </a:solidFill>
                </a:rPr>
                <a:t>Tentative Chaining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DD8B1507-1F16-4362-BC9E-EB0B234A0DF2}"/>
                </a:ext>
              </a:extLst>
            </p:cNvPr>
            <p:cNvCxnSpPr>
              <a:stCxn id="55" idx="3"/>
              <a:endCxn id="57" idx="1"/>
            </p:cNvCxnSpPr>
            <p:nvPr/>
          </p:nvCxnSpPr>
          <p:spPr>
            <a:xfrm flipV="1">
              <a:off x="4317255" y="4198914"/>
              <a:ext cx="440138" cy="4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593E664D-2996-4196-A5B9-14DDA5D66809}"/>
                </a:ext>
              </a:extLst>
            </p:cNvPr>
            <p:cNvCxnSpPr>
              <a:cxnSpLocks/>
              <a:stCxn id="57" idx="3"/>
              <a:endCxn id="56" idx="1"/>
            </p:cNvCxnSpPr>
            <p:nvPr/>
          </p:nvCxnSpPr>
          <p:spPr>
            <a:xfrm flipV="1">
              <a:off x="6599858" y="4194883"/>
              <a:ext cx="440138" cy="40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D82B63F-CE59-0B24-0001-88885AA0E678}"/>
              </a:ext>
            </a:extLst>
          </p:cNvPr>
          <p:cNvGrpSpPr/>
          <p:nvPr/>
        </p:nvGrpSpPr>
        <p:grpSpPr>
          <a:xfrm>
            <a:off x="4418839" y="6168254"/>
            <a:ext cx="6011134" cy="773522"/>
            <a:chOff x="4418839" y="6168254"/>
            <a:chExt cx="6011134" cy="773522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26BCBAD-9375-460B-BD39-0EA3F7FD8494}"/>
                </a:ext>
              </a:extLst>
            </p:cNvPr>
            <p:cNvGrpSpPr/>
            <p:nvPr/>
          </p:nvGrpSpPr>
          <p:grpSpPr>
            <a:xfrm>
              <a:off x="4418839" y="6268199"/>
              <a:ext cx="1869696" cy="573633"/>
              <a:chOff x="3740519" y="2875472"/>
              <a:chExt cx="1869696" cy="573633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55C5DD08-A17D-4528-8E87-F01C3A30A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582" y="2875472"/>
                <a:ext cx="573633" cy="573633"/>
              </a:xfrm>
              <a:prstGeom prst="rect">
                <a:avLst/>
              </a:prstGeom>
            </p:spPr>
          </p:pic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FA6AB11-6A4D-443F-B60A-043518720CC4}"/>
                  </a:ext>
                </a:extLst>
              </p:cNvPr>
              <p:cNvSpPr/>
              <p:nvPr/>
            </p:nvSpPr>
            <p:spPr>
              <a:xfrm>
                <a:off x="3740519" y="2988353"/>
                <a:ext cx="1296063" cy="347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SMT Solver</a:t>
                </a:r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57DF78AA-5FD2-4E31-8E61-DFC82FDA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081" y="6168254"/>
              <a:ext cx="773522" cy="773522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D92FE47-D3C0-43BD-AF3C-B32BF71EB212}"/>
                </a:ext>
              </a:extLst>
            </p:cNvPr>
            <p:cNvSpPr/>
            <p:nvPr/>
          </p:nvSpPr>
          <p:spPr>
            <a:xfrm>
              <a:off x="6822173" y="6373609"/>
              <a:ext cx="3607800" cy="347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Temporary Feasible Solution Exists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F5A1653-AA8B-E008-55E0-02111743741F}"/>
              </a:ext>
            </a:extLst>
          </p:cNvPr>
          <p:cNvGrpSpPr/>
          <p:nvPr/>
        </p:nvGrpSpPr>
        <p:grpSpPr>
          <a:xfrm>
            <a:off x="158959" y="4626605"/>
            <a:ext cx="11480821" cy="1691447"/>
            <a:chOff x="158959" y="4626605"/>
            <a:chExt cx="11480821" cy="1691447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DB375248-ACCB-44AD-9C34-236A3A24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49325" y="4928328"/>
              <a:ext cx="2290455" cy="631672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2D82B129-559E-45FD-A481-0EEDD50B0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959" y="4821976"/>
              <a:ext cx="2290455" cy="583649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1DD91097-D591-4C2E-A4B7-D6AC98808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13496" y="4626605"/>
              <a:ext cx="1750422" cy="1359301"/>
            </a:xfrm>
            <a:prstGeom prst="rect">
              <a:avLst/>
            </a:prstGeom>
          </p:spPr>
        </p:pic>
        <p:sp>
          <p:nvSpPr>
            <p:cNvPr id="74" name="右大括号 73">
              <a:extLst>
                <a:ext uri="{FF2B5EF4-FFF2-40B4-BE49-F238E27FC236}">
                  <a16:creationId xmlns:a16="http://schemas.microsoft.com/office/drawing/2014/main" id="{8F54FC4F-1785-4CC1-9350-FCB8A205E632}"/>
                </a:ext>
              </a:extLst>
            </p:cNvPr>
            <p:cNvSpPr/>
            <p:nvPr/>
          </p:nvSpPr>
          <p:spPr>
            <a:xfrm rot="5400000">
              <a:off x="5830030" y="1376300"/>
              <a:ext cx="343378" cy="9540126"/>
            </a:xfrm>
            <a:prstGeom prst="rightBrace">
              <a:avLst>
                <a:gd name="adj1" fmla="val 52330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5B688DF5-541D-4B78-BBF8-45515F84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54218" y="4626605"/>
              <a:ext cx="1750422" cy="487356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FA61F5F4-CC74-49C6-90A7-BEC367380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35015" y="4627680"/>
              <a:ext cx="1905454" cy="534403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9DC780F4-6231-4084-BA27-60636D4FC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35015" y="5188324"/>
              <a:ext cx="1905454" cy="525495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502D16C2-F044-4838-B21B-F8863795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54218" y="5176031"/>
              <a:ext cx="1750422" cy="433989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AA4258FF-5819-49C4-9849-C9026C66A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54218" y="5686957"/>
              <a:ext cx="1750422" cy="230011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E62BFA78-79E8-4C32-A491-3A96460BE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34261" y="5721712"/>
              <a:ext cx="1905453" cy="250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5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 animBg="1"/>
      <p:bldP spid="36" grpId="0" animBg="1"/>
      <p:bldP spid="37" grpId="0" animBg="1"/>
      <p:bldP spid="41" grpId="0" animBg="1"/>
      <p:bldP spid="47" grpId="0" animBg="1"/>
      <p:bldP spid="51" grpId="0" animBg="1"/>
      <p:bldP spid="3" grpId="0" animBg="1"/>
      <p:bldP spid="8" grpId="0" animBg="1"/>
      <p:bldP spid="52" grpId="0" animBg="1"/>
      <p:bldP spid="53" grpId="0" animBg="1"/>
      <p:bldP spid="22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 – Phase II: Resolving Dependencies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BA1A52-8DB9-4606-AA71-E3B4C4D961D2}"/>
              </a:ext>
            </a:extLst>
          </p:cNvPr>
          <p:cNvSpPr txBox="1"/>
          <p:nvPr/>
        </p:nvSpPr>
        <p:spPr>
          <a:xfrm>
            <a:off x="113306" y="782066"/>
            <a:ext cx="10485783" cy="1980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dependency: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register or memory cell must be set with the desired value.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 Address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Requires the valid Address stored in a register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Correct Target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The next instruction to execute is the start of the desired gadget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Suitable Value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value of a source operand is suitable so that after computation, the value of a destination operand is correct.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2866534-A6D9-430F-B858-1F1195F84034}"/>
              </a:ext>
            </a:extLst>
          </p:cNvPr>
          <p:cNvGrpSpPr/>
          <p:nvPr/>
        </p:nvGrpSpPr>
        <p:grpSpPr>
          <a:xfrm>
            <a:off x="7324622" y="3070036"/>
            <a:ext cx="4466816" cy="2060222"/>
            <a:chOff x="7259983" y="2314623"/>
            <a:chExt cx="4466816" cy="206022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0925937-92A7-4989-8803-B8138B07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06" b="93803" l="8884" r="89895">
                          <a14:foregroundMark x1="45031" y1="5806" x2="52304" y2="11285"/>
                          <a14:foregroundMark x1="68906" y1="77169" x2="25977" y2="88225"/>
                          <a14:foregroundMark x1="66408" y1="78082" x2="42587" y2="86432"/>
                          <a14:foregroundMark x1="66408" y1="79322" x2="34981" y2="89628"/>
                          <a14:foregroundMark x1="34981" y1="89628" x2="34647" y2="89889"/>
                          <a14:foregroundMark x1="63465" y1="82779" x2="43976" y2="89498"/>
                          <a14:foregroundMark x1="9439" y1="75669" x2="9357" y2="77311"/>
                          <a14:foregroundMark x1="10827" y1="80757" x2="36813" y2="88976"/>
                          <a14:foregroundMark x1="14659" y1="82975" x2="36979" y2="89367"/>
                          <a14:foregroundMark x1="17601" y1="84801" x2="35924" y2="90411"/>
                          <a14:foregroundMark x1="18545" y1="85910" x2="42587" y2="90280"/>
                          <a14:foregroundMark x1="22876" y1="89889" x2="43976" y2="92042"/>
                          <a14:foregroundMark x1="22376" y1="88584" x2="32926" y2="91716"/>
                          <a14:foregroundMark x1="27818" y1="91716" x2="35036" y2="92368"/>
                          <a14:foregroundMark x1="30705" y1="93868" x2="38368" y2="92498"/>
                          <a14:foregroundMark x1="9439" y1="78735" x2="12104" y2="81344"/>
                          <a14:foregroundMark x1="8884" y1="77365" x2="13659" y2="82975"/>
                          <a14:foregroundMark x1="10716" y1="81474" x2="14214" y2="84605"/>
                          <a14:backgroundMark x1="65019" y1="88454" x2="56024" y2="92825"/>
                          <a14:backgroundMark x1="63298" y1="88454" x2="53581" y2="92433"/>
                          <a14:backgroundMark x1="14992" y1="89172" x2="24597" y2="94455"/>
                          <a14:backgroundMark x1="33208" y1="94514" x2="33815" y2="94912"/>
                          <a14:backgroundMark x1="6496" y1="76973" x2="9338" y2="78839"/>
                          <a14:backgroundMark x1="43435" y1="92985" x2="67351" y2="88193"/>
                          <a14:backgroundMark x1="33815" y1="94912" x2="42709" y2="93130"/>
                          <a14:backgroundMark x1="67351" y1="88193" x2="74958" y2="83888"/>
                          <a14:backgroundMark x1="15713" y1="89106" x2="22932" y2="93346"/>
                          <a14:backgroundMark x1="18268" y1="90868" x2="24931" y2="92629"/>
                          <a14:backgroundMark x1="61244" y1="88845" x2="68573" y2="85258"/>
                          <a14:backgroundMark x1="60355" y1="89498" x2="72626" y2="82583"/>
                          <a14:backgroundMark x1="53248" y1="91585" x2="74958" y2="79452"/>
                          <a14:backgroundMark x1="52582" y1="92368" x2="78567" y2="76712"/>
                          <a14:backgroundMark x1="69295" y1="81996" x2="61966" y2="881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77754" y="2898263"/>
              <a:ext cx="1049045" cy="89294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374DC91-323D-4C1B-A57C-B9EEC97D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83" b="95944" l="9880" r="89751">
                          <a14:foregroundMark x1="44321" y1="9383" x2="56602" y2="9564"/>
                          <a14:foregroundMark x1="19298" y1="58293" x2="19720" y2="59596"/>
                          <a14:foregroundMark x1="73592" y1="61259" x2="75346" y2="62772"/>
                          <a14:foregroundMark x1="75346" y1="65496" x2="77470" y2="65194"/>
                          <a14:foregroundMark x1="18190" y1="57446" x2="16343" y2="57446"/>
                          <a14:foregroundMark x1="39982" y1="90496" x2="68883" y2="90496"/>
                          <a14:foregroundMark x1="57318" y1="91956" x2="68236" y2="91465"/>
                          <a14:foregroundMark x1="56992" y1="92292" x2="73592" y2="91889"/>
                          <a14:backgroundMark x1="32872" y1="21852" x2="34626" y2="29903"/>
                          <a14:backgroundMark x1="17175" y1="61077" x2="17913" y2="67373"/>
                          <a14:backgroundMark x1="77193" y1="67373" x2="79594" y2="71852"/>
                          <a14:backgroundMark x1="58910" y1="30266" x2="61773" y2="30266"/>
                          <a14:backgroundMark x1="17913" y1="60048" x2="17729" y2="61380"/>
                          <a14:backgroundMark x1="19298" y1="67736" x2="18467" y2="70642"/>
                          <a14:backgroundMark x1="17452" y1="60533" x2="17452" y2="60533"/>
                          <a14:backgroundMark x1="17175" y1="60230" x2="17175" y2="60230"/>
                          <a14:backgroundMark x1="17175" y1="59685" x2="17913" y2="61743"/>
                          <a14:backgroundMark x1="12927" y1="50061" x2="10619" y2="57082"/>
                          <a14:backgroundMark x1="14589" y1="46186" x2="10065" y2="56719"/>
                          <a14:backgroundMark x1="15697" y1="45642" x2="11819" y2="57082"/>
                          <a14:backgroundMark x1="16620" y1="45097" x2="11819" y2="56719"/>
                          <a14:backgroundMark x1="16898" y1="59867" x2="17452" y2="60230"/>
                          <a14:backgroundMark x1="18283" y1="59685" x2="19114" y2="65436"/>
                          <a14:backgroundMark x1="19114" y1="95036" x2="73777" y2="94068"/>
                          <a14:backgroundMark x1="73777" y1="94068" x2="75531" y2="93705"/>
                          <a14:backgroundMark x1="16251" y1="94794" x2="70175" y2="95218"/>
                          <a14:backgroundMark x1="15143" y1="94249" x2="50416" y2="94068"/>
                          <a14:backgroundMark x1="50416" y1="94068" x2="50416" y2="94068"/>
                          <a14:backgroundMark x1="12927" y1="94068" x2="59187" y2="94431"/>
                          <a14:backgroundMark x1="17452" y1="94249" x2="54386" y2="93523"/>
                          <a14:backgroundMark x1="54386" y1="93523" x2="54663" y2="93523"/>
                          <a14:backgroundMark x1="17729" y1="92978" x2="48199" y2="94068"/>
                          <a14:backgroundMark x1="18560" y1="92978" x2="56325" y2="929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59983" y="2314623"/>
              <a:ext cx="1350617" cy="2060222"/>
            </a:xfrm>
            <a:prstGeom prst="rect">
              <a:avLst/>
            </a:prstGeom>
          </p:spPr>
        </p:pic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D80C4B98-9B7F-4CCD-BA66-75F95B6A835F}"/>
                </a:ext>
              </a:extLst>
            </p:cNvPr>
            <p:cNvSpPr/>
            <p:nvPr/>
          </p:nvSpPr>
          <p:spPr>
            <a:xfrm>
              <a:off x="8610600" y="3344734"/>
              <a:ext cx="1759337" cy="28819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82107B9-4ADE-40FD-983C-D281109C71F6}"/>
                </a:ext>
              </a:extLst>
            </p:cNvPr>
            <p:cNvSpPr txBox="1"/>
            <p:nvPr/>
          </p:nvSpPr>
          <p:spPr>
            <a:xfrm>
              <a:off x="8595862" y="2975401"/>
              <a:ext cx="2034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dependency</a:t>
              </a:r>
              <a:endParaRPr lang="zh-CN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120B50D-4AC5-4604-BE8F-395E25ACA67E}"/>
              </a:ext>
            </a:extLst>
          </p:cNvPr>
          <p:cNvSpPr/>
          <p:nvPr/>
        </p:nvSpPr>
        <p:spPr>
          <a:xfrm>
            <a:off x="9380000" y="1628501"/>
            <a:ext cx="1047036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jmp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rax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9639EBB-D142-4591-A9E6-A7C20D7AB6FF}"/>
              </a:ext>
            </a:extLst>
          </p:cNvPr>
          <p:cNvSpPr/>
          <p:nvPr/>
        </p:nvSpPr>
        <p:spPr>
          <a:xfrm>
            <a:off x="7630384" y="1277896"/>
            <a:ext cx="1523229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 [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], r8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918B49B-BF56-4AB9-9CF3-56FF85D05E9C}"/>
              </a:ext>
            </a:extLst>
          </p:cNvPr>
          <p:cNvSpPr/>
          <p:nvPr/>
        </p:nvSpPr>
        <p:spPr>
          <a:xfrm>
            <a:off x="10671256" y="2027581"/>
            <a:ext cx="1248412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r8,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rax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342AB29-4E17-4D14-A5FF-0D9C65593EA4}"/>
              </a:ext>
            </a:extLst>
          </p:cNvPr>
          <p:cNvSpPr/>
          <p:nvPr/>
        </p:nvSpPr>
        <p:spPr>
          <a:xfrm>
            <a:off x="664469" y="3049860"/>
            <a:ext cx="1523229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jmp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rax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3F1524-8881-4BB9-B49C-839BE0291865}"/>
              </a:ext>
            </a:extLst>
          </p:cNvPr>
          <p:cNvSpPr/>
          <p:nvPr/>
        </p:nvSpPr>
        <p:spPr>
          <a:xfrm>
            <a:off x="138547" y="4425199"/>
            <a:ext cx="2566825" cy="5608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Sub-goal: 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next gadget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CA68D04-BE0B-421C-83F2-354BD2DC9C11}"/>
              </a:ext>
            </a:extLst>
          </p:cNvPr>
          <p:cNvSpPr/>
          <p:nvPr/>
        </p:nvSpPr>
        <p:spPr>
          <a:xfrm>
            <a:off x="1261818" y="3563288"/>
            <a:ext cx="318052" cy="66680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DA4D4961-8860-40D9-926D-736BAAC62E46}"/>
              </a:ext>
            </a:extLst>
          </p:cNvPr>
          <p:cNvSpPr/>
          <p:nvPr/>
        </p:nvSpPr>
        <p:spPr>
          <a:xfrm>
            <a:off x="2902226" y="4607380"/>
            <a:ext cx="1637969" cy="36704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2B52FD-7D5B-4F64-9DCE-8A87D25019EC}"/>
              </a:ext>
            </a:extLst>
          </p:cNvPr>
          <p:cNvSpPr txBox="1"/>
          <p:nvPr/>
        </p:nvSpPr>
        <p:spPr>
          <a:xfrm>
            <a:off x="2696751" y="4255922"/>
            <a:ext cx="2037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I + Phase II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8403CC5-A6EF-4FF5-B349-8F942C555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321" y="3493934"/>
            <a:ext cx="1882303" cy="242337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5915A25-5B1B-49F2-832A-AC57426A99EA}"/>
              </a:ext>
            </a:extLst>
          </p:cNvPr>
          <p:cNvSpPr txBox="1"/>
          <p:nvPr/>
        </p:nvSpPr>
        <p:spPr>
          <a:xfrm>
            <a:off x="1512980" y="6030487"/>
            <a:ext cx="9158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Iteratively Generate Each Sub-goal to Solve Data Dependency</a:t>
            </a:r>
          </a:p>
        </p:txBody>
      </p:sp>
    </p:spTree>
    <p:extLst>
      <p:ext uri="{BB962C8B-B14F-4D97-AF65-F5344CB8AC3E}">
        <p14:creationId xmlns:p14="http://schemas.microsoft.com/office/powerpoint/2010/main" val="415797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7" grpId="0" animBg="1"/>
      <p:bldP spid="30" grpId="0" animBg="1"/>
      <p:bldP spid="32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Return-Oriented Programming (ROP) —— What? When? How?</a:t>
            </a:r>
            <a:endParaRPr lang="zh-CN" altLang="en-US" sz="2800" b="1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089DBF8-2DB9-4D0A-BDBB-9C0E8AE54E7E}"/>
              </a:ext>
            </a:extLst>
          </p:cNvPr>
          <p:cNvGrpSpPr/>
          <p:nvPr/>
        </p:nvGrpSpPr>
        <p:grpSpPr>
          <a:xfrm>
            <a:off x="275276" y="954689"/>
            <a:ext cx="3134343" cy="2147137"/>
            <a:chOff x="140969" y="1608520"/>
            <a:chExt cx="3134343" cy="214713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C05880D-9CB2-4C5F-B9D5-DBB0B2869670}"/>
                </a:ext>
              </a:extLst>
            </p:cNvPr>
            <p:cNvSpPr/>
            <p:nvPr/>
          </p:nvSpPr>
          <p:spPr>
            <a:xfrm>
              <a:off x="2284098" y="1739087"/>
              <a:ext cx="96520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FB9228-D72A-483A-B9F1-125DDA980E34}"/>
                </a:ext>
              </a:extLst>
            </p:cNvPr>
            <p:cNvSpPr/>
            <p:nvPr/>
          </p:nvSpPr>
          <p:spPr>
            <a:xfrm>
              <a:off x="2310111" y="2543223"/>
              <a:ext cx="965201" cy="622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jmp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xxx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C3CCF2B-4724-4065-90D0-77D2082DD1FA}"/>
                </a:ext>
              </a:extLst>
            </p:cNvPr>
            <p:cNvGrpSpPr/>
            <p:nvPr/>
          </p:nvGrpSpPr>
          <p:grpSpPr>
            <a:xfrm>
              <a:off x="802640" y="1608520"/>
              <a:ext cx="1066800" cy="1672599"/>
              <a:chOff x="802640" y="1608520"/>
              <a:chExt cx="1066800" cy="1672599"/>
            </a:xfrm>
          </p:grpSpPr>
          <p:sp>
            <p:nvSpPr>
              <p:cNvPr id="4" name="流程图: 接点 3">
                <a:extLst>
                  <a:ext uri="{FF2B5EF4-FFF2-40B4-BE49-F238E27FC236}">
                    <a16:creationId xmlns:a16="http://schemas.microsoft.com/office/drawing/2014/main" id="{D9B249BC-A0E4-4219-8A42-D17AED986864}"/>
                  </a:ext>
                </a:extLst>
              </p:cNvPr>
              <p:cNvSpPr/>
              <p:nvPr/>
            </p:nvSpPr>
            <p:spPr>
              <a:xfrm>
                <a:off x="1158240" y="1608520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流程图: 接点 8">
                <a:extLst>
                  <a:ext uri="{FF2B5EF4-FFF2-40B4-BE49-F238E27FC236}">
                    <a16:creationId xmlns:a16="http://schemas.microsoft.com/office/drawing/2014/main" id="{F8DECD94-9075-4750-9079-4F92DF42D4D6}"/>
                  </a:ext>
                </a:extLst>
              </p:cNvPr>
              <p:cNvSpPr/>
              <p:nvPr/>
            </p:nvSpPr>
            <p:spPr>
              <a:xfrm>
                <a:off x="802640" y="2289230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流程图: 接点 9">
                <a:extLst>
                  <a:ext uri="{FF2B5EF4-FFF2-40B4-BE49-F238E27FC236}">
                    <a16:creationId xmlns:a16="http://schemas.microsoft.com/office/drawing/2014/main" id="{47B169E6-3DAB-4BAC-BE46-418E8B28DB9B}"/>
                  </a:ext>
                </a:extLst>
              </p:cNvPr>
              <p:cNvSpPr/>
              <p:nvPr/>
            </p:nvSpPr>
            <p:spPr>
              <a:xfrm>
                <a:off x="1513840" y="2289229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流程图: 接点 10">
                <a:extLst>
                  <a:ext uri="{FF2B5EF4-FFF2-40B4-BE49-F238E27FC236}">
                    <a16:creationId xmlns:a16="http://schemas.microsoft.com/office/drawing/2014/main" id="{B9E72FED-54BD-4067-9F78-34758DE65A94}"/>
                  </a:ext>
                </a:extLst>
              </p:cNvPr>
              <p:cNvSpPr/>
              <p:nvPr/>
            </p:nvSpPr>
            <p:spPr>
              <a:xfrm>
                <a:off x="1158240" y="2926784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9C48B17C-5229-431F-9DF7-6CA66BB85727}"/>
                  </a:ext>
                </a:extLst>
              </p:cNvPr>
              <p:cNvCxnSpPr>
                <a:cxnSpLocks/>
                <a:stCxn id="4" idx="3"/>
                <a:endCxn id="9" idx="0"/>
              </p:cNvCxnSpPr>
              <p:nvPr/>
            </p:nvCxnSpPr>
            <p:spPr>
              <a:xfrm flipH="1">
                <a:off x="980440" y="1910964"/>
                <a:ext cx="229876" cy="3782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F888EAF9-4FF9-471A-95C7-C3F1EA51DEB8}"/>
                  </a:ext>
                </a:extLst>
              </p:cNvPr>
              <p:cNvCxnSpPr>
                <a:cxnSpLocks/>
                <a:stCxn id="4" idx="5"/>
                <a:endCxn id="10" idx="0"/>
              </p:cNvCxnSpPr>
              <p:nvPr/>
            </p:nvCxnSpPr>
            <p:spPr>
              <a:xfrm>
                <a:off x="1461764" y="1910964"/>
                <a:ext cx="229876" cy="3782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0D2DE0D9-CB0D-4574-9959-81F76C315397}"/>
                  </a:ext>
                </a:extLst>
              </p:cNvPr>
              <p:cNvCxnSpPr>
                <a:cxnSpLocks/>
                <a:stCxn id="9" idx="5"/>
                <a:endCxn id="11" idx="0"/>
              </p:cNvCxnSpPr>
              <p:nvPr/>
            </p:nvCxnSpPr>
            <p:spPr>
              <a:xfrm>
                <a:off x="1106164" y="2591674"/>
                <a:ext cx="229876" cy="3351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21223856-11C4-4050-8DB4-2B27790D7E96}"/>
                  </a:ext>
                </a:extLst>
              </p:cNvPr>
              <p:cNvCxnSpPr>
                <a:stCxn id="10" idx="3"/>
                <a:endCxn id="11" idx="0"/>
              </p:cNvCxnSpPr>
              <p:nvPr/>
            </p:nvCxnSpPr>
            <p:spPr>
              <a:xfrm flipH="1">
                <a:off x="1336040" y="2591673"/>
                <a:ext cx="229876" cy="3351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左大括号 33">
              <a:extLst>
                <a:ext uri="{FF2B5EF4-FFF2-40B4-BE49-F238E27FC236}">
                  <a16:creationId xmlns:a16="http://schemas.microsoft.com/office/drawing/2014/main" id="{161C905D-0331-42C8-863C-F13FB9949AEF}"/>
                </a:ext>
              </a:extLst>
            </p:cNvPr>
            <p:cNvSpPr/>
            <p:nvPr/>
          </p:nvSpPr>
          <p:spPr>
            <a:xfrm>
              <a:off x="1943088" y="1632784"/>
              <a:ext cx="355600" cy="1679603"/>
            </a:xfrm>
            <a:prstGeom prst="leftBrace">
              <a:avLst>
                <a:gd name="adj1" fmla="val 65476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C47A5FE-359A-4600-B069-5B9D5946A8BD}"/>
                </a:ext>
              </a:extLst>
            </p:cNvPr>
            <p:cNvSpPr txBox="1"/>
            <p:nvPr/>
          </p:nvSpPr>
          <p:spPr>
            <a:xfrm>
              <a:off x="140969" y="3386325"/>
              <a:ext cx="2949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Flow Graph (CFG)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459817E-50B5-412C-A596-F747A9F364D9}"/>
              </a:ext>
            </a:extLst>
          </p:cNvPr>
          <p:cNvGrpSpPr/>
          <p:nvPr/>
        </p:nvGrpSpPr>
        <p:grpSpPr>
          <a:xfrm>
            <a:off x="7110926" y="3429000"/>
            <a:ext cx="3554388" cy="2906865"/>
            <a:chOff x="6696688" y="3424116"/>
            <a:chExt cx="3554388" cy="2906865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D12C8CA-6CA8-474F-844B-CFFC48D1E156}"/>
                </a:ext>
              </a:extLst>
            </p:cNvPr>
            <p:cNvGrpSpPr/>
            <p:nvPr/>
          </p:nvGrpSpPr>
          <p:grpSpPr>
            <a:xfrm>
              <a:off x="6859926" y="3424116"/>
              <a:ext cx="1066800" cy="1672599"/>
              <a:chOff x="802640" y="1608520"/>
              <a:chExt cx="1066800" cy="1672599"/>
            </a:xfrm>
          </p:grpSpPr>
          <p:sp>
            <p:nvSpPr>
              <p:cNvPr id="87" name="流程图: 接点 86">
                <a:extLst>
                  <a:ext uri="{FF2B5EF4-FFF2-40B4-BE49-F238E27FC236}">
                    <a16:creationId xmlns:a16="http://schemas.microsoft.com/office/drawing/2014/main" id="{B40C88E7-E013-4087-8439-DA0A8C406FD6}"/>
                  </a:ext>
                </a:extLst>
              </p:cNvPr>
              <p:cNvSpPr/>
              <p:nvPr/>
            </p:nvSpPr>
            <p:spPr>
              <a:xfrm>
                <a:off x="1158240" y="1608520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流程图: 接点 87">
                <a:extLst>
                  <a:ext uri="{FF2B5EF4-FFF2-40B4-BE49-F238E27FC236}">
                    <a16:creationId xmlns:a16="http://schemas.microsoft.com/office/drawing/2014/main" id="{7B214B3D-E578-473E-BFE1-A024DDD7989D}"/>
                  </a:ext>
                </a:extLst>
              </p:cNvPr>
              <p:cNvSpPr/>
              <p:nvPr/>
            </p:nvSpPr>
            <p:spPr>
              <a:xfrm>
                <a:off x="802640" y="2289230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流程图: 接点 88">
                <a:extLst>
                  <a:ext uri="{FF2B5EF4-FFF2-40B4-BE49-F238E27FC236}">
                    <a16:creationId xmlns:a16="http://schemas.microsoft.com/office/drawing/2014/main" id="{291CEEAA-07FC-443A-979E-BBDDF6E54ADD}"/>
                  </a:ext>
                </a:extLst>
              </p:cNvPr>
              <p:cNvSpPr/>
              <p:nvPr/>
            </p:nvSpPr>
            <p:spPr>
              <a:xfrm>
                <a:off x="1513840" y="2289229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流程图: 接点 89">
                <a:extLst>
                  <a:ext uri="{FF2B5EF4-FFF2-40B4-BE49-F238E27FC236}">
                    <a16:creationId xmlns:a16="http://schemas.microsoft.com/office/drawing/2014/main" id="{B2182AD0-88BB-4AE4-B610-5984B2066152}"/>
                  </a:ext>
                </a:extLst>
              </p:cNvPr>
              <p:cNvSpPr/>
              <p:nvPr/>
            </p:nvSpPr>
            <p:spPr>
              <a:xfrm>
                <a:off x="1158240" y="2926784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041BE57F-260F-47DB-9050-15B67700B45F}"/>
                  </a:ext>
                </a:extLst>
              </p:cNvPr>
              <p:cNvCxnSpPr>
                <a:cxnSpLocks/>
                <a:stCxn id="87" idx="3"/>
                <a:endCxn id="88" idx="0"/>
              </p:cNvCxnSpPr>
              <p:nvPr/>
            </p:nvCxnSpPr>
            <p:spPr>
              <a:xfrm flipH="1">
                <a:off x="980440" y="1910964"/>
                <a:ext cx="229876" cy="3782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0147E136-2F62-4E7B-8BA3-EF129C39C9E2}"/>
                  </a:ext>
                </a:extLst>
              </p:cNvPr>
              <p:cNvCxnSpPr>
                <a:cxnSpLocks/>
                <a:stCxn id="87" idx="5"/>
                <a:endCxn id="89" idx="0"/>
              </p:cNvCxnSpPr>
              <p:nvPr/>
            </p:nvCxnSpPr>
            <p:spPr>
              <a:xfrm>
                <a:off x="1461764" y="1910964"/>
                <a:ext cx="229876" cy="3782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C02E5E39-1589-464E-856D-9D151E8D2FF6}"/>
                  </a:ext>
                </a:extLst>
              </p:cNvPr>
              <p:cNvCxnSpPr>
                <a:cxnSpLocks/>
                <a:stCxn id="88" idx="5"/>
                <a:endCxn id="90" idx="0"/>
              </p:cNvCxnSpPr>
              <p:nvPr/>
            </p:nvCxnSpPr>
            <p:spPr>
              <a:xfrm>
                <a:off x="1106164" y="2591674"/>
                <a:ext cx="229876" cy="3351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3101FDEE-B7F4-4683-A60D-0B303B40A035}"/>
                  </a:ext>
                </a:extLst>
              </p:cNvPr>
              <p:cNvCxnSpPr>
                <a:stCxn id="89" idx="3"/>
                <a:endCxn id="90" idx="0"/>
              </p:cNvCxnSpPr>
              <p:nvPr/>
            </p:nvCxnSpPr>
            <p:spPr>
              <a:xfrm flipH="1">
                <a:off x="1336040" y="2591673"/>
                <a:ext cx="229876" cy="3351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8A72B311-83A4-4849-861F-8F558AF37139}"/>
                </a:ext>
              </a:extLst>
            </p:cNvPr>
            <p:cNvSpPr txBox="1"/>
            <p:nvPr/>
          </p:nvSpPr>
          <p:spPr>
            <a:xfrm>
              <a:off x="6696688" y="5961649"/>
              <a:ext cx="35543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Exploitation Base on ROP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流程图: 接点 95">
              <a:extLst>
                <a:ext uri="{FF2B5EF4-FFF2-40B4-BE49-F238E27FC236}">
                  <a16:creationId xmlns:a16="http://schemas.microsoft.com/office/drawing/2014/main" id="{295D2D3B-8B64-4230-BE57-A9E724DC43AF}"/>
                </a:ext>
              </a:extLst>
            </p:cNvPr>
            <p:cNvSpPr/>
            <p:nvPr/>
          </p:nvSpPr>
          <p:spPr>
            <a:xfrm>
              <a:off x="8341384" y="4525558"/>
              <a:ext cx="355600" cy="354335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流程图: 接点 96">
              <a:extLst>
                <a:ext uri="{FF2B5EF4-FFF2-40B4-BE49-F238E27FC236}">
                  <a16:creationId xmlns:a16="http://schemas.microsoft.com/office/drawing/2014/main" id="{50AB92CC-0048-4E93-9BA4-DE71DC9DFBB8}"/>
                </a:ext>
              </a:extLst>
            </p:cNvPr>
            <p:cNvSpPr/>
            <p:nvPr/>
          </p:nvSpPr>
          <p:spPr>
            <a:xfrm>
              <a:off x="8341384" y="5287652"/>
              <a:ext cx="355600" cy="354335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93E4A721-222F-40CB-8746-4428F188F6AA}"/>
                </a:ext>
              </a:extLst>
            </p:cNvPr>
            <p:cNvCxnSpPr>
              <a:stCxn id="96" idx="4"/>
              <a:endCxn id="97" idx="0"/>
            </p:cNvCxnSpPr>
            <p:nvPr/>
          </p:nvCxnSpPr>
          <p:spPr>
            <a:xfrm>
              <a:off x="8519184" y="4879893"/>
              <a:ext cx="0" cy="40775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106684DF-A4DB-49DD-8407-8E583EFBBC99}"/>
                </a:ext>
              </a:extLst>
            </p:cNvPr>
            <p:cNvCxnSpPr>
              <a:cxnSpLocks/>
              <a:stCxn id="89" idx="5"/>
              <a:endCxn id="96" idx="2"/>
            </p:cNvCxnSpPr>
            <p:nvPr/>
          </p:nvCxnSpPr>
          <p:spPr>
            <a:xfrm>
              <a:off x="7874650" y="4407269"/>
              <a:ext cx="466734" cy="295457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1E53E7A2-7272-4000-AD1F-D994DCE9F8AF}"/>
                </a:ext>
              </a:extLst>
            </p:cNvPr>
            <p:cNvSpPr/>
            <p:nvPr/>
          </p:nvSpPr>
          <p:spPr>
            <a:xfrm>
              <a:off x="8900524" y="3914969"/>
              <a:ext cx="1225504" cy="8015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pop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rax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pop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rdi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B3ADDFF-E017-4712-84F8-24522CB29F93}"/>
                </a:ext>
              </a:extLst>
            </p:cNvPr>
            <p:cNvSpPr/>
            <p:nvPr/>
          </p:nvSpPr>
          <p:spPr>
            <a:xfrm>
              <a:off x="8900524" y="5170068"/>
              <a:ext cx="1225505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rax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AE92E310-F7DC-4BD3-9C15-1456125F94CB}"/>
                </a:ext>
              </a:extLst>
            </p:cNvPr>
            <p:cNvCxnSpPr>
              <a:stCxn id="100" idx="2"/>
              <a:endCxn id="101" idx="0"/>
            </p:cNvCxnSpPr>
            <p:nvPr/>
          </p:nvCxnSpPr>
          <p:spPr>
            <a:xfrm>
              <a:off x="9513276" y="4716566"/>
              <a:ext cx="1" cy="4535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9AECFF8-18DC-4A48-A3FB-D03E9D022DB2}"/>
              </a:ext>
            </a:extLst>
          </p:cNvPr>
          <p:cNvGrpSpPr/>
          <p:nvPr/>
        </p:nvGrpSpPr>
        <p:grpSpPr>
          <a:xfrm>
            <a:off x="853045" y="3429000"/>
            <a:ext cx="3130719" cy="2487947"/>
            <a:chOff x="6876700" y="700053"/>
            <a:chExt cx="3130719" cy="2487947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EC71C68-873A-4435-9EDC-B2C222CB467F}"/>
                </a:ext>
              </a:extLst>
            </p:cNvPr>
            <p:cNvSpPr txBox="1"/>
            <p:nvPr/>
          </p:nvSpPr>
          <p:spPr>
            <a:xfrm>
              <a:off x="7723781" y="1645716"/>
              <a:ext cx="228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Flow Hijack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0E94C42-997A-4B76-AE34-83905B8FFE4E}"/>
                </a:ext>
              </a:extLst>
            </p:cNvPr>
            <p:cNvGrpSpPr/>
            <p:nvPr/>
          </p:nvGrpSpPr>
          <p:grpSpPr>
            <a:xfrm>
              <a:off x="6876700" y="1515401"/>
              <a:ext cx="1066800" cy="1672599"/>
              <a:chOff x="802640" y="1608520"/>
              <a:chExt cx="1066800" cy="1672599"/>
            </a:xfrm>
          </p:grpSpPr>
          <p:sp>
            <p:nvSpPr>
              <p:cNvPr id="37" name="流程图: 接点 36">
                <a:extLst>
                  <a:ext uri="{FF2B5EF4-FFF2-40B4-BE49-F238E27FC236}">
                    <a16:creationId xmlns:a16="http://schemas.microsoft.com/office/drawing/2014/main" id="{9C60D89E-B5FF-4F9B-A414-C0E7E2D980CA}"/>
                  </a:ext>
                </a:extLst>
              </p:cNvPr>
              <p:cNvSpPr/>
              <p:nvPr/>
            </p:nvSpPr>
            <p:spPr>
              <a:xfrm>
                <a:off x="1158240" y="1608520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25A8AF22-BA65-4DDD-AD36-61D084C9F61F}"/>
                  </a:ext>
                </a:extLst>
              </p:cNvPr>
              <p:cNvSpPr/>
              <p:nvPr/>
            </p:nvSpPr>
            <p:spPr>
              <a:xfrm>
                <a:off x="802640" y="2289230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流程图: 接点 38">
                <a:extLst>
                  <a:ext uri="{FF2B5EF4-FFF2-40B4-BE49-F238E27FC236}">
                    <a16:creationId xmlns:a16="http://schemas.microsoft.com/office/drawing/2014/main" id="{9AA5E889-32D5-47D3-A073-6A0A36164989}"/>
                  </a:ext>
                </a:extLst>
              </p:cNvPr>
              <p:cNvSpPr/>
              <p:nvPr/>
            </p:nvSpPr>
            <p:spPr>
              <a:xfrm>
                <a:off x="1513840" y="2289229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流程图: 接点 39">
                <a:extLst>
                  <a:ext uri="{FF2B5EF4-FFF2-40B4-BE49-F238E27FC236}">
                    <a16:creationId xmlns:a16="http://schemas.microsoft.com/office/drawing/2014/main" id="{BD4A8C29-B76E-438A-84A7-D1D5B7584BEE}"/>
                  </a:ext>
                </a:extLst>
              </p:cNvPr>
              <p:cNvSpPr/>
              <p:nvPr/>
            </p:nvSpPr>
            <p:spPr>
              <a:xfrm>
                <a:off x="1158240" y="2926784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7CECF4A1-FFF9-4830-A5C1-53BEB0398669}"/>
                  </a:ext>
                </a:extLst>
              </p:cNvPr>
              <p:cNvCxnSpPr>
                <a:cxnSpLocks/>
                <a:stCxn id="37" idx="3"/>
                <a:endCxn id="38" idx="0"/>
              </p:cNvCxnSpPr>
              <p:nvPr/>
            </p:nvCxnSpPr>
            <p:spPr>
              <a:xfrm flipH="1">
                <a:off x="980440" y="1910964"/>
                <a:ext cx="229876" cy="3782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9BA65734-CC1F-437F-A9EF-24A4439B5A13}"/>
                  </a:ext>
                </a:extLst>
              </p:cNvPr>
              <p:cNvCxnSpPr>
                <a:cxnSpLocks/>
                <a:stCxn id="37" idx="5"/>
                <a:endCxn id="39" idx="0"/>
              </p:cNvCxnSpPr>
              <p:nvPr/>
            </p:nvCxnSpPr>
            <p:spPr>
              <a:xfrm>
                <a:off x="1461764" y="1910964"/>
                <a:ext cx="229876" cy="3782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557EA4D3-0C3E-4C14-BF1B-BBA6C759F330}"/>
                  </a:ext>
                </a:extLst>
              </p:cNvPr>
              <p:cNvCxnSpPr>
                <a:cxnSpLocks/>
                <a:stCxn id="38" idx="5"/>
                <a:endCxn id="40" idx="0"/>
              </p:cNvCxnSpPr>
              <p:nvPr/>
            </p:nvCxnSpPr>
            <p:spPr>
              <a:xfrm>
                <a:off x="1106164" y="2591674"/>
                <a:ext cx="229876" cy="3351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2FF0FA09-3D19-4B04-8713-D7F009822A50}"/>
                  </a:ext>
                </a:extLst>
              </p:cNvPr>
              <p:cNvCxnSpPr>
                <a:stCxn id="39" idx="3"/>
                <a:endCxn id="40" idx="0"/>
              </p:cNvCxnSpPr>
              <p:nvPr/>
            </p:nvCxnSpPr>
            <p:spPr>
              <a:xfrm flipH="1">
                <a:off x="1336040" y="2591673"/>
                <a:ext cx="229876" cy="3351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箭头: 下 45">
              <a:extLst>
                <a:ext uri="{FF2B5EF4-FFF2-40B4-BE49-F238E27FC236}">
                  <a16:creationId xmlns:a16="http://schemas.microsoft.com/office/drawing/2014/main" id="{97EA9CEA-06B6-40EF-B56B-5E841B87B944}"/>
                </a:ext>
              </a:extLst>
            </p:cNvPr>
            <p:cNvSpPr/>
            <p:nvPr/>
          </p:nvSpPr>
          <p:spPr>
            <a:xfrm rot="3564894">
              <a:off x="8048639" y="1933785"/>
              <a:ext cx="285652" cy="460386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CFDC36D-85A1-4D57-81DE-950A64F57642}"/>
                </a:ext>
              </a:extLst>
            </p:cNvPr>
            <p:cNvSpPr txBox="1"/>
            <p:nvPr/>
          </p:nvSpPr>
          <p:spPr>
            <a:xfrm>
              <a:off x="7748926" y="700053"/>
              <a:ext cx="177674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Buffer Overflow</a:t>
              </a:r>
            </a:p>
            <a:p>
              <a:pPr algn="just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Heap Overflow</a:t>
              </a:r>
            </a:p>
            <a:p>
              <a:pPr algn="just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 After Free</a:t>
              </a:r>
            </a:p>
            <a:p>
              <a:pPr algn="just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B8695B1-ED79-4AD5-A48D-BCE2CA2C9F79}"/>
                </a:ext>
              </a:extLst>
            </p:cNvPr>
            <p:cNvSpPr txBox="1"/>
            <p:nvPr/>
          </p:nvSpPr>
          <p:spPr>
            <a:xfrm>
              <a:off x="8276225" y="2408825"/>
              <a:ext cx="1298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ROP Time!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A1307AA4-EC76-4020-BCF0-1857066984A3}"/>
              </a:ext>
            </a:extLst>
          </p:cNvPr>
          <p:cNvGrpSpPr/>
          <p:nvPr/>
        </p:nvGrpSpPr>
        <p:grpSpPr>
          <a:xfrm>
            <a:off x="7037003" y="830537"/>
            <a:ext cx="3728172" cy="2338071"/>
            <a:chOff x="668488" y="3714429"/>
            <a:chExt cx="3728172" cy="2338071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191A69-C3E1-4317-99BF-E1044C2A1387}"/>
                </a:ext>
              </a:extLst>
            </p:cNvPr>
            <p:cNvSpPr txBox="1"/>
            <p:nvPr/>
          </p:nvSpPr>
          <p:spPr>
            <a:xfrm>
              <a:off x="668488" y="5683168"/>
              <a:ext cx="37281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Gadgets to call any function!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0418540-86FA-4ECE-8B85-7181752A17FC}"/>
                </a:ext>
              </a:extLst>
            </p:cNvPr>
            <p:cNvGrpSpPr/>
            <p:nvPr/>
          </p:nvGrpSpPr>
          <p:grpSpPr>
            <a:xfrm>
              <a:off x="1688565" y="3714429"/>
              <a:ext cx="1796434" cy="1838556"/>
              <a:chOff x="1974030" y="3653669"/>
              <a:chExt cx="1796434" cy="1838556"/>
            </a:xfrm>
          </p:grpSpPr>
          <p:sp>
            <p:nvSpPr>
              <p:cNvPr id="72" name="流程图: 接点 71">
                <a:extLst>
                  <a:ext uri="{FF2B5EF4-FFF2-40B4-BE49-F238E27FC236}">
                    <a16:creationId xmlns:a16="http://schemas.microsoft.com/office/drawing/2014/main" id="{826FC519-C1D0-41BA-92B9-18E6D0AAD691}"/>
                  </a:ext>
                </a:extLst>
              </p:cNvPr>
              <p:cNvSpPr/>
              <p:nvPr/>
            </p:nvSpPr>
            <p:spPr>
              <a:xfrm>
                <a:off x="3414864" y="4005883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流程图: 接点 73">
                <a:extLst>
                  <a:ext uri="{FF2B5EF4-FFF2-40B4-BE49-F238E27FC236}">
                    <a16:creationId xmlns:a16="http://schemas.microsoft.com/office/drawing/2014/main" id="{3D88CCD9-D16F-49C4-AB30-4EE313E8CCB5}"/>
                  </a:ext>
                </a:extLst>
              </p:cNvPr>
              <p:cNvSpPr/>
              <p:nvPr/>
            </p:nvSpPr>
            <p:spPr>
              <a:xfrm>
                <a:off x="3414864" y="4767977"/>
                <a:ext cx="355600" cy="35433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981211AF-0F1F-4B94-B0AB-44DD15E8CC80}"/>
                  </a:ext>
                </a:extLst>
              </p:cNvPr>
              <p:cNvCxnSpPr>
                <a:stCxn id="72" idx="4"/>
                <a:endCxn id="74" idx="0"/>
              </p:cNvCxnSpPr>
              <p:nvPr/>
            </p:nvCxnSpPr>
            <p:spPr>
              <a:xfrm>
                <a:off x="3592664" y="4360218"/>
                <a:ext cx="0" cy="40775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D81E663-DDD3-4DED-9787-9D2FEC8BFE01}"/>
                  </a:ext>
                </a:extLst>
              </p:cNvPr>
              <p:cNvSpPr/>
              <p:nvPr/>
            </p:nvSpPr>
            <p:spPr>
              <a:xfrm>
                <a:off x="1974030" y="3653669"/>
                <a:ext cx="1225504" cy="8015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rax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rdi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01CD19B0-68A5-449F-A035-DD97CDD43DE6}"/>
                  </a:ext>
                </a:extLst>
              </p:cNvPr>
              <p:cNvSpPr/>
              <p:nvPr/>
            </p:nvSpPr>
            <p:spPr>
              <a:xfrm>
                <a:off x="1975101" y="4907450"/>
                <a:ext cx="1225505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rax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B98C0B27-DF82-49D1-8DAF-5A98DDC2951F}"/>
                  </a:ext>
                </a:extLst>
              </p:cNvPr>
              <p:cNvCxnSpPr>
                <a:stCxn id="81" idx="2"/>
                <a:endCxn id="83" idx="0"/>
              </p:cNvCxnSpPr>
              <p:nvPr/>
            </p:nvCxnSpPr>
            <p:spPr>
              <a:xfrm>
                <a:off x="2586782" y="4455266"/>
                <a:ext cx="1072" cy="45218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0EDF6AC9-29DE-449B-9D59-E0338F3410D5}"/>
              </a:ext>
            </a:extLst>
          </p:cNvPr>
          <p:cNvSpPr txBox="1"/>
          <p:nvPr/>
        </p:nvSpPr>
        <p:spPr>
          <a:xfrm>
            <a:off x="3550740" y="1812565"/>
            <a:ext cx="2841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programs,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few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with ret/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jmp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/call/…  </a:t>
            </a:r>
            <a:endParaRPr lang="zh-CN" altLang="en-US" dirty="0"/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FA4DFAE2-5941-453D-AB92-327D438B9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88" y="755865"/>
            <a:ext cx="551180" cy="551180"/>
          </a:xfrm>
          <a:prstGeom prst="rect">
            <a:avLst/>
          </a:prstGeom>
        </p:spPr>
      </p:pic>
      <p:pic>
        <p:nvPicPr>
          <p:cNvPr id="116" name="Picture 4" descr="LEGO Sets Are Better Investments than Stocks, Bonds or Even Gold |  Architectural Digest">
            <a:extLst>
              <a:ext uri="{FF2B5EF4-FFF2-40B4-BE49-F238E27FC236}">
                <a16:creationId xmlns:a16="http://schemas.microsoft.com/office/drawing/2014/main" id="{6AD7F5F1-81F8-4BCA-8472-D8957684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826" y="1377643"/>
            <a:ext cx="914119" cy="51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2371A7-BB01-4A6D-9F63-61F58E1B1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42" b="94024" l="3365" r="89965">
                        <a14:foregroundMark x1="73672" y1="16122" x2="79280" y2="20034"/>
                        <a14:foregroundMark x1="64699" y1="7868" x2="82054" y2="4428"/>
                        <a14:foregroundMark x1="75207" y1="10017" x2="89965" y2="20636"/>
                        <a14:foregroundMark x1="86954" y1="17670" x2="60803" y2="20980"/>
                        <a14:foregroundMark x1="15816" y1="32379" x2="8087" y2="33190"/>
                        <a14:foregroundMark x1="50295" y1="28762" x2="43424" y2="29482"/>
                        <a14:foregroundMark x1="8087" y1="33190" x2="3365" y2="28160"/>
                        <a14:foregroundMark x1="5490" y1="25967" x2="16883" y2="38607"/>
                        <a14:foregroundMark x1="32290" y1="45486" x2="29516" y2="49527"/>
                        <a14:foregroundMark x1="46222" y1="67498" x2="42149" y2="76397"/>
                        <a14:foregroundMark x1="46694" y1="77171" x2="45159" y2="81212"/>
                        <a14:foregroundMark x1="56730" y1="88263" x2="50945" y2="94024"/>
                        <a14:foregroundMark x1="75384" y1="86844" x2="75207" y2="93895"/>
                        <a14:backgroundMark x1="20071" y1="32201" x2="41086" y2="30482"/>
                        <a14:backgroundMark x1="41972" y1="27816" x2="39197" y2="31255"/>
                        <a14:backgroundMark x1="42621" y1="28633" x2="40260" y2="31900"/>
                        <a14:backgroundMark x1="16470" y1="31599" x2="21783" y2="34867"/>
                        <a14:backgroundMark x1="17296" y1="30653" x2="24616" y2="33319"/>
                        <a14:backgroundMark x1="42798" y1="26913" x2="40909" y2="32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2506" y="992410"/>
            <a:ext cx="1184878" cy="1626934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B9072EEA-D62C-4086-A62C-0DF2F3D2D4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43" b="95461" l="4140" r="96008">
                        <a14:foregroundMark x1="64367" y1="48848" x2="88221" y2="48848"/>
                        <a14:foregroundMark x1="71612" y1="38821" x2="94825" y2="34282"/>
                        <a14:foregroundMark x1="33169" y1="26965" x2="48891" y2="9282"/>
                        <a14:foregroundMark x1="46673" y1="6640" x2="48250" y2="5149"/>
                        <a14:foregroundMark x1="70626" y1="31301" x2="84919" y2="32588"/>
                        <a14:foregroundMark x1="69049" y1="35637" x2="88862" y2="29133"/>
                        <a14:foregroundMark x1="71710" y1="34824" x2="85510" y2="37873"/>
                        <a14:foregroundMark x1="74914" y1="31707" x2="86496" y2="29336"/>
                        <a14:foregroundMark x1="86644" y1="32588" x2="95071" y2="29336"/>
                        <a14:foregroundMark x1="88862" y1="42005" x2="93445" y2="39566"/>
                        <a14:foregroundMark x1="65550" y1="59688" x2="73928" y2="60298"/>
                        <a14:foregroundMark x1="63480" y1="71206" x2="60276" y2="66396"/>
                        <a14:foregroundMark x1="37457" y1="91057" x2="32035" y2="95461"/>
                        <a14:foregroundMark x1="34253" y1="57046" x2="33169" y2="58604"/>
                        <a14:foregroundMark x1="32035" y1="59417" x2="35042" y2="50271"/>
                        <a14:foregroundMark x1="32880" y1="62104" x2="40611" y2="53997"/>
                        <a14:foregroundMark x1="4140" y1="30623" x2="4584" y2="30217"/>
                        <a14:foregroundMark x1="66979" y1="57249" x2="82504" y2="53523"/>
                        <a14:foregroundMark x1="68704" y1="54878" x2="77920" y2="52236"/>
                        <a14:foregroundMark x1="73928" y1="53997" x2="83489" y2="55081"/>
                        <a14:foregroundMark x1="69640" y1="54201" x2="78413" y2="56369"/>
                        <a14:foregroundMark x1="74717" y1="49390" x2="86792" y2="52236"/>
                        <a14:foregroundMark x1="78216" y1="56369" x2="74717" y2="55759"/>
                        <a14:foregroundMark x1="71069" y1="58808" x2="81419" y2="51829"/>
                        <a14:foregroundMark x1="83933" y1="47425" x2="89798" y2="37195"/>
                        <a14:foregroundMark x1="93001" y1="35027" x2="92509" y2="60298"/>
                        <a14:foregroundMark x1="90439" y1="36992" x2="90143" y2="49864"/>
                        <a14:foregroundMark x1="91079" y1="39566" x2="84278" y2="51152"/>
                        <a14:foregroundMark x1="87925" y1="41802" x2="90143" y2="35027"/>
                        <a14:foregroundMark x1="87284" y1="37873" x2="90291" y2="38076"/>
                        <a14:foregroundMark x1="88566" y1="35027" x2="90636" y2="38279"/>
                        <a14:foregroundMark x1="92558" y1="40921" x2="94135" y2="35027"/>
                        <a14:foregroundMark x1="91720" y1="40921" x2="92854" y2="35705"/>
                        <a14:foregroundMark x1="94579" y1="44648" x2="93149" y2="33537"/>
                        <a14:foregroundMark x1="88418" y1="33537" x2="96008" y2="25203"/>
                        <a14:foregroundMark x1="87925" y1="31775" x2="95219" y2="28523"/>
                        <a14:foregroundMark x1="71907" y1="30691" x2="81182" y2="28909"/>
                        <a14:foregroundMark x1="69690" y1="32859" x2="75907" y2="29215"/>
                        <a14:foregroundMark x1="69690" y1="30014" x2="74237" y2="28972"/>
                        <a14:foregroundMark x1="60621" y1="34621" x2="74619" y2="28042"/>
                        <a14:foregroundMark x1="87777" y1="29607" x2="93642" y2="26558"/>
                        <a14:foregroundMark x1="89207" y1="30014" x2="94924" y2="26762"/>
                        <a14:foregroundMark x1="96008" y1="27168" x2="93790" y2="42683"/>
                        <a14:foregroundMark x1="95712" y1="42209" x2="95219" y2="25881"/>
                        <a14:foregroundMark x1="95416" y1="42480" x2="95416" y2="28523"/>
                        <a14:foregroundMark x1="55010" y1="6052" x2="55249" y2="5149"/>
                        <a14:foregroundMark x1="52148" y1="16869" x2="54393" y2="8384"/>
                        <a14:foregroundMark x1="40660" y1="50949" x2="43519" y2="52033"/>
                        <a14:foregroundMark x1="41893" y1="51626" x2="40168" y2="37466"/>
                        <a14:foregroundMark x1="37802" y1="41125" x2="40808" y2="45732"/>
                        <a14:foregroundMark x1="42533" y1="56843" x2="44455" y2="50949"/>
                        <a14:foregroundMark x1="37013" y1="41802" x2="40315" y2="41599"/>
                        <a14:foregroundMark x1="39675" y1="41125" x2="43026" y2="53591"/>
                        <a14:foregroundMark x1="40463" y1="39160" x2="40020" y2="38957"/>
                        <a14:foregroundMark x1="51109" y1="4743" x2="54312" y2="7791"/>
                        <a14:foregroundMark x1="56530" y1="74322" x2="63184" y2="74322"/>
                        <a14:foregroundMark x1="56037" y1="74729" x2="65402" y2="75407"/>
                        <a14:foregroundMark x1="57122" y1="75813" x2="65550" y2="70799"/>
                        <a14:backgroundMark x1="8724" y1="70732" x2="8034" y2="80759"/>
                        <a14:backgroundMark x1="91979" y1="36952" x2="91916" y2="36944"/>
                        <a14:backgroundMark x1="95886" y1="38685" x2="96796" y2="37940"/>
                        <a14:backgroundMark x1="95369" y1="39108" x2="95339" y2="39132"/>
                        <a14:backgroundMark x1="91363" y1="42390" x2="91817" y2="42018"/>
                        <a14:backgroundMark x1="29867" y1="64499" x2="45096" y2="57724"/>
                        <a14:backgroundMark x1="46673" y1="57046" x2="54904" y2="65379"/>
                        <a14:backgroundMark x1="39935" y1="40431" x2="39034" y2="36111"/>
                        <a14:backgroundMark x1="43174" y1="55962" x2="42711" y2="53744"/>
                        <a14:backgroundMark x1="47462" y1="38076" x2="51897" y2="38076"/>
                        <a14:backgroundMark x1="45737" y1="37466" x2="52538" y2="37466"/>
                        <a14:backgroundMark x1="46180" y1="38957" x2="54115" y2="38076"/>
                        <a14:backgroundMark x1="79020" y1="27461" x2="83785" y2="26965"/>
                        <a14:backgroundMark x1="71414" y1="28252" x2="72101" y2="28181"/>
                        <a14:backgroundMark x1="58255" y1="31301" x2="65402" y2="27168"/>
                        <a14:backgroundMark x1="57960" y1="31098" x2="68260" y2="27168"/>
                        <a14:backgroundMark x1="54795" y1="6533" x2="55397" y2="2100"/>
                        <a14:backgroundMark x1="53327" y1="17344" x2="54693" y2="7287"/>
                        <a14:backgroundMark x1="51109" y1="18428" x2="55397" y2="16260"/>
                        <a14:backgroundMark x1="71907" y1="26558" x2="84771" y2="25678"/>
                        <a14:backgroundMark x1="74125" y1="27371" x2="85067" y2="27846"/>
                        <a14:backgroundMark x1="74421" y1="28523" x2="81419" y2="265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483146" y="1112120"/>
            <a:ext cx="1200330" cy="87318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23DCEE6-19CB-4B6C-A897-6F2FC1FECE99}"/>
              </a:ext>
            </a:extLst>
          </p:cNvPr>
          <p:cNvGrpSpPr/>
          <p:nvPr/>
        </p:nvGrpSpPr>
        <p:grpSpPr>
          <a:xfrm>
            <a:off x="10671217" y="3927727"/>
            <a:ext cx="1319902" cy="2199473"/>
            <a:chOff x="10671217" y="3927727"/>
            <a:chExt cx="1319902" cy="21994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60694EB-1E87-4393-B6E6-5C8658637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79" b="94743" l="4784" r="89892">
                          <a14:foregroundMark x1="33025" y1="86251" x2="31065" y2="89414"/>
                          <a14:foregroundMark x1="38812" y1="42865" x2="64198" y2="41306"/>
                          <a14:backgroundMark x1="15741" y1="57423" x2="12809" y2="67360"/>
                          <a14:backgroundMark x1="18056" y1="50664" x2="11883" y2="69093"/>
                          <a14:backgroundMark x1="15895" y1="64471" x2="17284" y2="53091"/>
                          <a14:backgroundMark x1="7485" y1="83536" x2="18596" y2="71288"/>
                          <a14:backgroundMark x1="9028" y1="75274" x2="4552" y2="83247"/>
                          <a14:backgroundMark x1="25154" y1="76141" x2="24383" y2="91854"/>
                          <a14:backgroundMark x1="28395" y1="75563" x2="23225" y2="89255"/>
                          <a14:backgroundMark x1="27469" y1="76892" x2="26852" y2="75737"/>
                          <a14:backgroundMark x1="26543" y1="77296" x2="27623" y2="74177"/>
                          <a14:backgroundMark x1="22454" y1="93183" x2="66512" y2="91450"/>
                          <a14:backgroundMark x1="49769" y1="81629" x2="50386" y2="88966"/>
                          <a14:backgroundMark x1="21528" y1="95321" x2="20910" y2="95609"/>
                          <a14:backgroundMark x1="31096" y1="90872" x2="30710" y2="90699"/>
                          <a14:backgroundMark x1="33025" y1="95609" x2="19367" y2="96649"/>
                          <a14:backgroundMark x1="44985" y1="95032" x2="64429" y2="91566"/>
                          <a14:backgroundMark x1="67284" y1="92894" x2="10340" y2="95032"/>
                          <a14:backgroundMark x1="23225" y1="92143" x2="33256" y2="90699"/>
                          <a14:backgroundMark x1="28241" y1="90410" x2="37886" y2="90583"/>
                          <a14:backgroundMark x1="62114" y1="90872" x2="49383" y2="90872"/>
                          <a14:backgroundMark x1="59414" y1="90295" x2="48611" y2="90872"/>
                          <a14:backgroundMark x1="75772" y1="82207" x2="76312" y2="81051"/>
                          <a14:backgroundMark x1="77083" y1="76025" x2="77083" y2="72559"/>
                          <a14:backgroundMark x1="76312" y1="82785" x2="75540" y2="82785"/>
                          <a14:backgroundMark x1="74460" y1="82496" x2="72917" y2="65222"/>
                          <a14:backgroundMark x1="79398" y1="80647" x2="74614" y2="66667"/>
                          <a14:backgroundMark x1="77083" y1="83073" x2="73688" y2="68515"/>
                          <a14:backgroundMark x1="75000" y1="90699" x2="72299" y2="66493"/>
                          <a14:backgroundMark x1="75154" y1="82380" x2="74074" y2="66205"/>
                          <a14:backgroundMark x1="73302" y1="66782" x2="78086" y2="84980"/>
                          <a14:backgroundMark x1="23225" y1="21837" x2="31867" y2="41306"/>
                          <a14:backgroundMark x1="24228" y1="30329" x2="25772" y2="21722"/>
                          <a14:backgroundMark x1="25000" y1="20393" x2="27623" y2="35817"/>
                          <a14:backgroundMark x1="31713" y1="39688" x2="37654" y2="38590"/>
                          <a14:backgroundMark x1="54244" y1="89717" x2="63272" y2="900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71217" y="3927727"/>
              <a:ext cx="1319902" cy="1762925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BA3552-2C25-405D-9863-36EA63886C88}"/>
                </a:ext>
              </a:extLst>
            </p:cNvPr>
            <p:cNvSpPr txBox="1"/>
            <p:nvPr/>
          </p:nvSpPr>
          <p:spPr>
            <a:xfrm>
              <a:off x="10762131" y="5603980"/>
              <a:ext cx="1183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Blackadder ITC" panose="04020505051007020D02" pitchFamily="82" charset="0"/>
                </a:rPr>
                <a:t>Magic!</a:t>
              </a:r>
              <a:endParaRPr lang="zh-CN" altLang="en-US" sz="2800" b="1" dirty="0">
                <a:solidFill>
                  <a:srgbClr val="FF0000"/>
                </a:solidFill>
                <a:latin typeface="Blackadder ITC" panose="04020505051007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73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 – Phase III: Eliminating Side-Effects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BA1A52-8DB9-4606-AA71-E3B4C4D961D2}"/>
              </a:ext>
            </a:extLst>
          </p:cNvPr>
          <p:cNvSpPr txBox="1"/>
          <p:nvPr/>
        </p:nvSpPr>
        <p:spPr>
          <a:xfrm>
            <a:off x="113306" y="782066"/>
            <a:ext cx="11240494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effect: a desired context built by an earlier gadget is tampered by a later gadget.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5C5FEE-511B-47FB-A94F-739B6188B9BA}"/>
              </a:ext>
            </a:extLst>
          </p:cNvPr>
          <p:cNvGrpSpPr/>
          <p:nvPr/>
        </p:nvGrpSpPr>
        <p:grpSpPr>
          <a:xfrm>
            <a:off x="454818" y="3886115"/>
            <a:ext cx="11282363" cy="1568743"/>
            <a:chOff x="428797" y="1793308"/>
            <a:chExt cx="11282363" cy="156874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EF62968-272E-434A-BF5A-03E168FA4BAD}"/>
                </a:ext>
              </a:extLst>
            </p:cNvPr>
            <p:cNvGrpSpPr/>
            <p:nvPr/>
          </p:nvGrpSpPr>
          <p:grpSpPr>
            <a:xfrm>
              <a:off x="428797" y="1793308"/>
              <a:ext cx="3006382" cy="1242766"/>
              <a:chOff x="659456" y="1424921"/>
              <a:chExt cx="5255923" cy="2172673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80925937-92A7-4989-8803-B8138B071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806" b="93803" l="8884" r="89895">
                            <a14:foregroundMark x1="45031" y1="5806" x2="52304" y2="11285"/>
                            <a14:foregroundMark x1="68906" y1="77169" x2="25977" y2="88225"/>
                            <a14:foregroundMark x1="66408" y1="78082" x2="42587" y2="86432"/>
                            <a14:foregroundMark x1="66408" y1="79322" x2="34981" y2="89628"/>
                            <a14:foregroundMark x1="34981" y1="89628" x2="34647" y2="89889"/>
                            <a14:foregroundMark x1="63465" y1="82779" x2="43976" y2="89498"/>
                            <a14:foregroundMark x1="9439" y1="75669" x2="9357" y2="77311"/>
                            <a14:foregroundMark x1="10827" y1="80757" x2="36813" y2="88976"/>
                            <a14:foregroundMark x1="14659" y1="82975" x2="36979" y2="89367"/>
                            <a14:foregroundMark x1="17601" y1="84801" x2="35924" y2="90411"/>
                            <a14:foregroundMark x1="18545" y1="85910" x2="42587" y2="90280"/>
                            <a14:foregroundMark x1="22876" y1="89889" x2="43976" y2="92042"/>
                            <a14:foregroundMark x1="22376" y1="88584" x2="32926" y2="91716"/>
                            <a14:foregroundMark x1="27818" y1="91716" x2="35036" y2="92368"/>
                            <a14:foregroundMark x1="30705" y1="93868" x2="38368" y2="92498"/>
                            <a14:foregroundMark x1="9439" y1="78735" x2="12104" y2="81344"/>
                            <a14:foregroundMark x1="8884" y1="77365" x2="13659" y2="82975"/>
                            <a14:foregroundMark x1="10716" y1="81474" x2="14214" y2="84605"/>
                            <a14:backgroundMark x1="65019" y1="88454" x2="56024" y2="92825"/>
                            <a14:backgroundMark x1="63298" y1="88454" x2="53581" y2="92433"/>
                            <a14:backgroundMark x1="14992" y1="89172" x2="24597" y2="94455"/>
                            <a14:backgroundMark x1="33208" y1="94514" x2="33815" y2="94912"/>
                            <a14:backgroundMark x1="6496" y1="76973" x2="9338" y2="78839"/>
                            <a14:backgroundMark x1="43435" y1="92985" x2="67351" y2="88193"/>
                            <a14:backgroundMark x1="33815" y1="94912" x2="42709" y2="93130"/>
                            <a14:backgroundMark x1="67351" y1="88193" x2="74958" y2="83888"/>
                            <a14:backgroundMark x1="15713" y1="89106" x2="22932" y2="93346"/>
                            <a14:backgroundMark x1="18268" y1="90868" x2="24931" y2="92629"/>
                            <a14:backgroundMark x1="61244" y1="88845" x2="68573" y2="85258"/>
                            <a14:backgroundMark x1="60355" y1="89498" x2="72626" y2="82583"/>
                            <a14:backgroundMark x1="53248" y1="91585" x2="74958" y2="79452"/>
                            <a14:backgroundMark x1="52582" y1="92368" x2="78567" y2="76712"/>
                            <a14:backgroundMark x1="69295" y1="81996" x2="61966" y2="8812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11707" y="2064788"/>
                <a:ext cx="1049045" cy="892941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374DC91-323D-4C1B-A57C-B9EEC97DC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83" b="95944" l="9880" r="89751">
                            <a14:foregroundMark x1="44321" y1="9383" x2="56602" y2="9564"/>
                            <a14:foregroundMark x1="19298" y1="58293" x2="19720" y2="59596"/>
                            <a14:foregroundMark x1="73592" y1="61259" x2="75346" y2="62772"/>
                            <a14:foregroundMark x1="75346" y1="65496" x2="77470" y2="65194"/>
                            <a14:foregroundMark x1="18190" y1="57446" x2="16343" y2="57446"/>
                            <a14:foregroundMark x1="39982" y1="90496" x2="68883" y2="90496"/>
                            <a14:foregroundMark x1="57318" y1="91956" x2="68236" y2="91465"/>
                            <a14:foregroundMark x1="56992" y1="92292" x2="73592" y2="91889"/>
                            <a14:backgroundMark x1="32872" y1="21852" x2="34626" y2="29903"/>
                            <a14:backgroundMark x1="17175" y1="61077" x2="17913" y2="67373"/>
                            <a14:backgroundMark x1="77193" y1="67373" x2="79594" y2="71852"/>
                            <a14:backgroundMark x1="58910" y1="30266" x2="61773" y2="30266"/>
                            <a14:backgroundMark x1="17913" y1="60048" x2="17729" y2="61380"/>
                            <a14:backgroundMark x1="19298" y1="67736" x2="18467" y2="70642"/>
                            <a14:backgroundMark x1="17452" y1="60533" x2="17452" y2="60533"/>
                            <a14:backgroundMark x1="17175" y1="60230" x2="17175" y2="60230"/>
                            <a14:backgroundMark x1="17175" y1="59685" x2="17913" y2="61743"/>
                            <a14:backgroundMark x1="12927" y1="50061" x2="10619" y2="57082"/>
                            <a14:backgroundMark x1="14589" y1="46186" x2="10065" y2="56719"/>
                            <a14:backgroundMark x1="15697" y1="45642" x2="11819" y2="57082"/>
                            <a14:backgroundMark x1="16620" y1="45097" x2="11819" y2="56719"/>
                            <a14:backgroundMark x1="16898" y1="59867" x2="17452" y2="60230"/>
                            <a14:backgroundMark x1="18283" y1="59685" x2="19114" y2="65436"/>
                            <a14:backgroundMark x1="19114" y1="95036" x2="73777" y2="94068"/>
                            <a14:backgroundMark x1="73777" y1="94068" x2="75531" y2="93705"/>
                            <a14:backgroundMark x1="16251" y1="94794" x2="70175" y2="95218"/>
                            <a14:backgroundMark x1="15143" y1="94249" x2="50416" y2="94068"/>
                            <a14:backgroundMark x1="50416" y1="94068" x2="50416" y2="94068"/>
                            <a14:backgroundMark x1="12927" y1="94068" x2="59187" y2="94431"/>
                            <a14:backgroundMark x1="17452" y1="94249" x2="54386" y2="93523"/>
                            <a14:backgroundMark x1="54386" y1="93523" x2="54663" y2="93523"/>
                            <a14:backgroundMark x1="17729" y1="92978" x2="48199" y2="94068"/>
                            <a14:backgroundMark x1="18560" y1="92978" x2="56325" y2="929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456" y="1481148"/>
                <a:ext cx="1350617" cy="206022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806346F-E7B7-4286-AE17-D31496B15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420" b="89961" l="9964" r="89964">
                            <a14:foregroundMark x1="50903" y1="9311" x2="62599" y2="7420"/>
                            <a14:backgroundMark x1="17617" y1="68186" x2="27220" y2="68817"/>
                            <a14:backgroundMark x1="27942" y1="71048" x2="27220" y2="75121"/>
                            <a14:backgroundMark x1="71552" y1="65810" x2="76895" y2="74976"/>
                            <a14:backgroundMark x1="26787" y1="73860" x2="26787" y2="68671"/>
                            <a14:backgroundMark x1="65921" y1="37342" x2="78339" y2="36372"/>
                            <a14:backgroundMark x1="68953" y1="17022" x2="72924" y2="16392"/>
                            <a14:backgroundMark x1="25632" y1="33075" x2="34513" y2="37342"/>
                            <a14:backgroundMark x1="30253" y1="34045" x2="36390" y2="36227"/>
                            <a14:backgroundMark x1="37112" y1="36372" x2="34296" y2="37973"/>
                            <a14:backgroundMark x1="37762" y1="37197" x2="32419" y2="40495"/>
                            <a14:backgroundMark x1="36606" y1="35936" x2="41300" y2="3797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56043" y="1424921"/>
                <a:ext cx="1459336" cy="2172673"/>
              </a:xfrm>
              <a:prstGeom prst="rect">
                <a:avLst/>
              </a:prstGeom>
            </p:spPr>
          </p:pic>
          <p:sp>
            <p:nvSpPr>
              <p:cNvPr id="3" name="加号 2">
                <a:extLst>
                  <a:ext uri="{FF2B5EF4-FFF2-40B4-BE49-F238E27FC236}">
                    <a16:creationId xmlns:a16="http://schemas.microsoft.com/office/drawing/2014/main" id="{7E777091-AF8F-44D4-BA2D-8898537D26F5}"/>
                  </a:ext>
                </a:extLst>
              </p:cNvPr>
              <p:cNvSpPr/>
              <p:nvPr/>
            </p:nvSpPr>
            <p:spPr>
              <a:xfrm>
                <a:off x="1945548" y="2413738"/>
                <a:ext cx="544317" cy="496867"/>
              </a:xfrm>
              <a:prstGeom prst="mathPlu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箭头: 右 4">
                <a:extLst>
                  <a:ext uri="{FF2B5EF4-FFF2-40B4-BE49-F238E27FC236}">
                    <a16:creationId xmlns:a16="http://schemas.microsoft.com/office/drawing/2014/main" id="{DD43FC30-5493-4286-917C-E0234ABB10E1}"/>
                  </a:ext>
                </a:extLst>
              </p:cNvPr>
              <p:cNvSpPr/>
              <p:nvPr/>
            </p:nvSpPr>
            <p:spPr>
              <a:xfrm>
                <a:off x="3911726" y="2601082"/>
                <a:ext cx="676176" cy="24397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7CCDD60-9932-416C-85A3-1B48B680D4E7}"/>
                </a:ext>
              </a:extLst>
            </p:cNvPr>
            <p:cNvGrpSpPr/>
            <p:nvPr/>
          </p:nvGrpSpPr>
          <p:grpSpPr>
            <a:xfrm>
              <a:off x="4074956" y="1796629"/>
              <a:ext cx="3006383" cy="1219111"/>
              <a:chOff x="659456" y="3541370"/>
              <a:chExt cx="5377559" cy="218064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9F197F1-CDA6-4010-8D56-19285BD96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927" b="90000" l="9992" r="89844">
                            <a14:foregroundMark x1="38084" y1="9944" x2="56020" y2="10670"/>
                            <a14:foregroundMark x1="41769" y1="7654" x2="56757" y2="6927"/>
                            <a14:foregroundMark x1="21048" y1="57877" x2="23096" y2="62179"/>
                            <a14:foregroundMark x1="33415" y1="88883" x2="70762" y2="89609"/>
                            <a14:backgroundMark x1="29156" y1="18603" x2="32351" y2="29162"/>
                            <a14:backgroundMark x1="74939" y1="65028" x2="77314" y2="74358"/>
                            <a14:backgroundMark x1="18428" y1="61453" x2="13432" y2="70391"/>
                            <a14:backgroundMark x1="17609" y1="67374" x2="18673" y2="74022"/>
                            <a14:backgroundMark x1="18428" y1="67207" x2="19492" y2="71117"/>
                            <a14:backgroundMark x1="14742" y1="48715" x2="12121" y2="58045"/>
                            <a14:backgroundMark x1="13923" y1="47654" x2="12367" y2="56592"/>
                            <a14:backgroundMark x1="16052" y1="48883" x2="11548" y2="58045"/>
                            <a14:backgroundMark x1="14988" y1="50503" x2="13104" y2="57151"/>
                            <a14:backgroundMark x1="15807" y1="51397" x2="13677" y2="57318"/>
                            <a14:backgroundMark x1="34971" y1="29888" x2="27600" y2="31844"/>
                            <a14:backgroundMark x1="34480" y1="29888" x2="37592" y2="29888"/>
                            <a14:backgroundMark x1="36527" y1="30615" x2="38903" y2="30223"/>
                            <a14:backgroundMark x1="62572" y1="29888" x2="58395" y2="30223"/>
                            <a14:backgroundMark x1="16790" y1="59665" x2="16790" y2="5966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87902" y="3597594"/>
                <a:ext cx="1449113" cy="2124416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CDF5F9B-D88C-492F-9297-A26E96595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backgroundMark x1="28848" y1="75621" x2="58667" y2="84161"/>
                            <a14:backgroundMark x1="58667" y1="84161" x2="77455" y2="77174"/>
                            <a14:backgroundMark x1="66909" y1="77950" x2="40121" y2="81988"/>
                            <a14:backgroundMark x1="28848" y1="71273" x2="34545" y2="79193"/>
                            <a14:backgroundMark x1="28727" y1="70497" x2="18667" y2="79348"/>
                            <a14:backgroundMark x1="30788" y1="72671" x2="44848" y2="78106"/>
                            <a14:backgroundMark x1="53697" y1="79814" x2="65697" y2="78727"/>
                            <a14:backgroundMark x1="30303" y1="70497" x2="42182" y2="74845"/>
                            <a14:backgroundMark x1="44606" y1="75932" x2="49455" y2="80124"/>
                            <a14:backgroundMark x1="45818" y1="76242" x2="48485" y2="79503"/>
                            <a14:backgroundMark x1="35394" y1="73758" x2="47152" y2="78416"/>
                            <a14:backgroundMark x1="57939" y1="78106" x2="68848" y2="78261"/>
                            <a14:backgroundMark x1="75879" y1="75155" x2="55152" y2="81056"/>
                            <a14:backgroundMark x1="47515" y1="80124" x2="57818" y2="80745"/>
                            <a14:backgroundMark x1="28970" y1="73292" x2="29939" y2="78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40807" y="4187227"/>
                <a:ext cx="984501" cy="768508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165BD54-8CBC-431A-B215-A7EF43B07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83" b="95944" l="9880" r="89751">
                            <a14:foregroundMark x1="44321" y1="9383" x2="56602" y2="9564"/>
                            <a14:foregroundMark x1="19298" y1="58293" x2="19720" y2="59596"/>
                            <a14:foregroundMark x1="73592" y1="61259" x2="75346" y2="62772"/>
                            <a14:foregroundMark x1="75346" y1="65496" x2="77470" y2="65194"/>
                            <a14:foregroundMark x1="18190" y1="57446" x2="16343" y2="57446"/>
                            <a14:foregroundMark x1="39982" y1="90496" x2="68883" y2="90496"/>
                            <a14:foregroundMark x1="57318" y1="91956" x2="68236" y2="91465"/>
                            <a14:foregroundMark x1="56992" y1="92292" x2="73592" y2="91889"/>
                            <a14:backgroundMark x1="32872" y1="21852" x2="34626" y2="29903"/>
                            <a14:backgroundMark x1="17175" y1="61077" x2="17913" y2="67373"/>
                            <a14:backgroundMark x1="77193" y1="67373" x2="79594" y2="71852"/>
                            <a14:backgroundMark x1="58910" y1="30266" x2="61773" y2="30266"/>
                            <a14:backgroundMark x1="17913" y1="60048" x2="17729" y2="61380"/>
                            <a14:backgroundMark x1="19298" y1="67736" x2="18467" y2="70642"/>
                            <a14:backgroundMark x1="17452" y1="60533" x2="17452" y2="60533"/>
                            <a14:backgroundMark x1="17175" y1="60230" x2="17175" y2="60230"/>
                            <a14:backgroundMark x1="17175" y1="59685" x2="17913" y2="61743"/>
                            <a14:backgroundMark x1="12927" y1="50061" x2="10619" y2="57082"/>
                            <a14:backgroundMark x1="14589" y1="46186" x2="10065" y2="56719"/>
                            <a14:backgroundMark x1="15697" y1="45642" x2="11819" y2="57082"/>
                            <a14:backgroundMark x1="16620" y1="45097" x2="11819" y2="56719"/>
                            <a14:backgroundMark x1="16898" y1="59867" x2="17452" y2="60230"/>
                            <a14:backgroundMark x1="18283" y1="59685" x2="19114" y2="65436"/>
                            <a14:backgroundMark x1="19114" y1="95036" x2="73777" y2="94068"/>
                            <a14:backgroundMark x1="73777" y1="94068" x2="75531" y2="93705"/>
                            <a14:backgroundMark x1="16251" y1="94794" x2="70175" y2="95218"/>
                            <a14:backgroundMark x1="15143" y1="94249" x2="50416" y2="94068"/>
                            <a14:backgroundMark x1="50416" y1="94068" x2="50416" y2="94068"/>
                            <a14:backgroundMark x1="12927" y1="94068" x2="59187" y2="94431"/>
                            <a14:backgroundMark x1="17452" y1="94249" x2="54386" y2="93523"/>
                            <a14:backgroundMark x1="54386" y1="93523" x2="54663" y2="93523"/>
                            <a14:backgroundMark x1="17729" y1="92978" x2="48199" y2="94068"/>
                            <a14:backgroundMark x1="18560" y1="92978" x2="56325" y2="929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456" y="3541370"/>
                <a:ext cx="1350617" cy="2060222"/>
              </a:xfrm>
              <a:prstGeom prst="rect">
                <a:avLst/>
              </a:prstGeom>
            </p:spPr>
          </p:pic>
          <p:sp>
            <p:nvSpPr>
              <p:cNvPr id="15" name="加号 14">
                <a:extLst>
                  <a:ext uri="{FF2B5EF4-FFF2-40B4-BE49-F238E27FC236}">
                    <a16:creationId xmlns:a16="http://schemas.microsoft.com/office/drawing/2014/main" id="{AC0675EE-F64B-4C6E-BC81-90B4E02B5E23}"/>
                  </a:ext>
                </a:extLst>
              </p:cNvPr>
              <p:cNvSpPr/>
              <p:nvPr/>
            </p:nvSpPr>
            <p:spPr>
              <a:xfrm>
                <a:off x="2094525" y="4323047"/>
                <a:ext cx="544317" cy="496867"/>
              </a:xfrm>
              <a:prstGeom prst="mathPlu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C31987C5-2BB7-4163-8ADB-4AA7A8088DBC}"/>
                  </a:ext>
                </a:extLst>
              </p:cNvPr>
              <p:cNvSpPr/>
              <p:nvPr/>
            </p:nvSpPr>
            <p:spPr>
              <a:xfrm>
                <a:off x="3911726" y="4520319"/>
                <a:ext cx="676176" cy="24397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EBB740-76F1-4136-9856-EECEB19C7D4D}"/>
                </a:ext>
              </a:extLst>
            </p:cNvPr>
            <p:cNvSpPr/>
            <p:nvPr/>
          </p:nvSpPr>
          <p:spPr>
            <a:xfrm>
              <a:off x="1145507" y="3082246"/>
              <a:ext cx="1400002" cy="2798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Gadget A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BFB33E9-53D6-4237-8CA3-E6F8E8FD8A53}"/>
                </a:ext>
              </a:extLst>
            </p:cNvPr>
            <p:cNvSpPr/>
            <p:nvPr/>
          </p:nvSpPr>
          <p:spPr>
            <a:xfrm>
              <a:off x="4898651" y="3080875"/>
              <a:ext cx="1230209" cy="2798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Gadget B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0B38359-BF8F-4C32-956C-15442CED3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27" b="90000" l="9992" r="89844">
                          <a14:foregroundMark x1="38084" y1="9944" x2="56020" y2="10670"/>
                          <a14:foregroundMark x1="41769" y1="7654" x2="56757" y2="6927"/>
                          <a14:foregroundMark x1="21048" y1="57877" x2="23096" y2="62179"/>
                          <a14:foregroundMark x1="33415" y1="88883" x2="70762" y2="89609"/>
                          <a14:backgroundMark x1="29156" y1="18603" x2="32351" y2="29162"/>
                          <a14:backgroundMark x1="74939" y1="65028" x2="77314" y2="74358"/>
                          <a14:backgroundMark x1="18428" y1="61453" x2="13432" y2="70391"/>
                          <a14:backgroundMark x1="17609" y1="67374" x2="18673" y2="74022"/>
                          <a14:backgroundMark x1="18428" y1="67207" x2="19492" y2="71117"/>
                          <a14:backgroundMark x1="14742" y1="48715" x2="12121" y2="58045"/>
                          <a14:backgroundMark x1="13923" y1="47654" x2="12367" y2="56592"/>
                          <a14:backgroundMark x1="16052" y1="48883" x2="11548" y2="58045"/>
                          <a14:backgroundMark x1="14988" y1="50503" x2="13104" y2="57151"/>
                          <a14:backgroundMark x1="15807" y1="51397" x2="13677" y2="57318"/>
                          <a14:backgroundMark x1="34971" y1="29888" x2="27600" y2="31844"/>
                          <a14:backgroundMark x1="34480" y1="29888" x2="37592" y2="29888"/>
                          <a14:backgroundMark x1="36527" y1="30615" x2="38903" y2="30223"/>
                          <a14:backgroundMark x1="62572" y1="29888" x2="58395" y2="30223"/>
                          <a14:backgroundMark x1="16790" y1="59665" x2="16790" y2="596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31446" y="1848396"/>
              <a:ext cx="810142" cy="1187678"/>
            </a:xfrm>
            <a:prstGeom prst="rect">
              <a:avLst/>
            </a:prstGeom>
          </p:spPr>
        </p:pic>
        <p:sp>
          <p:nvSpPr>
            <p:cNvPr id="13" name="箭头: 上 12">
              <a:extLst>
                <a:ext uri="{FF2B5EF4-FFF2-40B4-BE49-F238E27FC236}">
                  <a16:creationId xmlns:a16="http://schemas.microsoft.com/office/drawing/2014/main" id="{CF5450C5-42B8-45BC-A868-243BA29FB101}"/>
                </a:ext>
              </a:extLst>
            </p:cNvPr>
            <p:cNvSpPr/>
            <p:nvPr/>
          </p:nvSpPr>
          <p:spPr>
            <a:xfrm>
              <a:off x="1673137" y="2687918"/>
              <a:ext cx="300027" cy="349528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箭头: 上 22">
              <a:extLst>
                <a:ext uri="{FF2B5EF4-FFF2-40B4-BE49-F238E27FC236}">
                  <a16:creationId xmlns:a16="http://schemas.microsoft.com/office/drawing/2014/main" id="{A1B74BD6-954F-44A3-911F-A635205F112B}"/>
                </a:ext>
              </a:extLst>
            </p:cNvPr>
            <p:cNvSpPr/>
            <p:nvPr/>
          </p:nvSpPr>
          <p:spPr>
            <a:xfrm>
              <a:off x="5363741" y="2666212"/>
              <a:ext cx="300027" cy="349528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号 23">
              <a:extLst>
                <a:ext uri="{FF2B5EF4-FFF2-40B4-BE49-F238E27FC236}">
                  <a16:creationId xmlns:a16="http://schemas.microsoft.com/office/drawing/2014/main" id="{D03C663F-2D82-40E0-A8BF-9842FD8425B5}"/>
                </a:ext>
              </a:extLst>
            </p:cNvPr>
            <p:cNvSpPr/>
            <p:nvPr/>
          </p:nvSpPr>
          <p:spPr>
            <a:xfrm>
              <a:off x="7516754" y="2227679"/>
              <a:ext cx="679276" cy="460239"/>
            </a:xfrm>
            <a:prstGeom prst="mathEqua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D4B553-DFA2-47A6-9238-F6E1EE6029E0}"/>
                </a:ext>
              </a:extLst>
            </p:cNvPr>
            <p:cNvSpPr txBox="1"/>
            <p:nvPr/>
          </p:nvSpPr>
          <p:spPr>
            <a:xfrm>
              <a:off x="9877004" y="2249482"/>
              <a:ext cx="1834156" cy="461665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Side effect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3249AE-F462-409D-9C8C-D72B813A2CE4}"/>
              </a:ext>
            </a:extLst>
          </p:cNvPr>
          <p:cNvGrpSpPr/>
          <p:nvPr/>
        </p:nvGrpSpPr>
        <p:grpSpPr>
          <a:xfrm>
            <a:off x="453986" y="1805388"/>
            <a:ext cx="11283195" cy="1608232"/>
            <a:chOff x="428797" y="3599180"/>
            <a:chExt cx="11283195" cy="160823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13EF6FF-6EED-43AE-A878-00CC717DB2C6}"/>
                </a:ext>
              </a:extLst>
            </p:cNvPr>
            <p:cNvGrpSpPr/>
            <p:nvPr/>
          </p:nvGrpSpPr>
          <p:grpSpPr>
            <a:xfrm>
              <a:off x="4074956" y="3638669"/>
              <a:ext cx="3006382" cy="1568743"/>
              <a:chOff x="659457" y="3242342"/>
              <a:chExt cx="3006382" cy="1568743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4A3E90A0-FB7E-4214-9671-FEED2DD34738}"/>
                  </a:ext>
                </a:extLst>
              </p:cNvPr>
              <p:cNvGrpSpPr/>
              <p:nvPr/>
            </p:nvGrpSpPr>
            <p:grpSpPr>
              <a:xfrm>
                <a:off x="659457" y="3242342"/>
                <a:ext cx="3006382" cy="1242766"/>
                <a:chOff x="659456" y="1424921"/>
                <a:chExt cx="5255923" cy="2172673"/>
              </a:xfrm>
            </p:grpSpPr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DAD0DF89-0591-40C6-9D7A-92CF071D2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06" b="93803" l="8884" r="89895">
                              <a14:foregroundMark x1="45031" y1="5806" x2="52304" y2="11285"/>
                              <a14:foregroundMark x1="68906" y1="77169" x2="25977" y2="88225"/>
                              <a14:foregroundMark x1="66408" y1="78082" x2="42587" y2="86432"/>
                              <a14:foregroundMark x1="66408" y1="79322" x2="34981" y2="89628"/>
                              <a14:foregroundMark x1="34981" y1="89628" x2="34647" y2="89889"/>
                              <a14:foregroundMark x1="63465" y1="82779" x2="43976" y2="89498"/>
                              <a14:foregroundMark x1="9439" y1="75669" x2="9357" y2="77311"/>
                              <a14:foregroundMark x1="10827" y1="80757" x2="36813" y2="88976"/>
                              <a14:foregroundMark x1="14659" y1="82975" x2="36979" y2="89367"/>
                              <a14:foregroundMark x1="17601" y1="84801" x2="35924" y2="90411"/>
                              <a14:foregroundMark x1="18545" y1="85910" x2="42587" y2="90280"/>
                              <a14:foregroundMark x1="22876" y1="89889" x2="43976" y2="92042"/>
                              <a14:foregroundMark x1="22376" y1="88584" x2="32926" y2="91716"/>
                              <a14:foregroundMark x1="27818" y1="91716" x2="35036" y2="92368"/>
                              <a14:foregroundMark x1="30705" y1="93868" x2="38368" y2="92498"/>
                              <a14:foregroundMark x1="9439" y1="78735" x2="12104" y2="81344"/>
                              <a14:foregroundMark x1="8884" y1="77365" x2="13659" y2="82975"/>
                              <a14:foregroundMark x1="10716" y1="81474" x2="14214" y2="84605"/>
                              <a14:backgroundMark x1="65019" y1="88454" x2="56024" y2="92825"/>
                              <a14:backgroundMark x1="63298" y1="88454" x2="53581" y2="92433"/>
                              <a14:backgroundMark x1="14992" y1="89172" x2="24597" y2="94455"/>
                              <a14:backgroundMark x1="33208" y1="94514" x2="33815" y2="94912"/>
                              <a14:backgroundMark x1="6496" y1="76973" x2="9338" y2="78839"/>
                              <a14:backgroundMark x1="43435" y1="92985" x2="67351" y2="88193"/>
                              <a14:backgroundMark x1="33815" y1="94912" x2="42709" y2="93130"/>
                              <a14:backgroundMark x1="67351" y1="88193" x2="74958" y2="83888"/>
                              <a14:backgroundMark x1="15713" y1="89106" x2="22932" y2="93346"/>
                              <a14:backgroundMark x1="18268" y1="90868" x2="24931" y2="92629"/>
                              <a14:backgroundMark x1="61244" y1="88845" x2="68573" y2="85258"/>
                              <a14:backgroundMark x1="60355" y1="89498" x2="72626" y2="82583"/>
                              <a14:backgroundMark x1="53248" y1="91585" x2="74958" y2="79452"/>
                              <a14:backgroundMark x1="52582" y1="92368" x2="78567" y2="76712"/>
                              <a14:backgroundMark x1="69295" y1="81996" x2="61966" y2="8812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1707" y="2064788"/>
                  <a:ext cx="1049045" cy="892941"/>
                </a:xfrm>
                <a:prstGeom prst="rect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542E7E51-0981-4278-AE32-793F2614BD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83" b="95944" l="9880" r="89751">
                              <a14:foregroundMark x1="44321" y1="9383" x2="56602" y2="9564"/>
                              <a14:foregroundMark x1="19298" y1="58293" x2="19720" y2="59596"/>
                              <a14:foregroundMark x1="73592" y1="61259" x2="75346" y2="62772"/>
                              <a14:foregroundMark x1="75346" y1="65496" x2="77470" y2="65194"/>
                              <a14:foregroundMark x1="18190" y1="57446" x2="16343" y2="57446"/>
                              <a14:foregroundMark x1="39982" y1="90496" x2="68883" y2="90496"/>
                              <a14:foregroundMark x1="57318" y1="91956" x2="68236" y2="91465"/>
                              <a14:foregroundMark x1="56992" y1="92292" x2="73592" y2="91889"/>
                              <a14:backgroundMark x1="32872" y1="21852" x2="34626" y2="29903"/>
                              <a14:backgroundMark x1="17175" y1="61077" x2="17913" y2="67373"/>
                              <a14:backgroundMark x1="77193" y1="67373" x2="79594" y2="71852"/>
                              <a14:backgroundMark x1="58910" y1="30266" x2="61773" y2="30266"/>
                              <a14:backgroundMark x1="17913" y1="60048" x2="17729" y2="61380"/>
                              <a14:backgroundMark x1="19298" y1="67736" x2="18467" y2="70642"/>
                              <a14:backgroundMark x1="17452" y1="60533" x2="17452" y2="60533"/>
                              <a14:backgroundMark x1="17175" y1="60230" x2="17175" y2="60230"/>
                              <a14:backgroundMark x1="17175" y1="59685" x2="17913" y2="61743"/>
                              <a14:backgroundMark x1="12927" y1="50061" x2="10619" y2="57082"/>
                              <a14:backgroundMark x1="14589" y1="46186" x2="10065" y2="56719"/>
                              <a14:backgroundMark x1="15697" y1="45642" x2="11819" y2="57082"/>
                              <a14:backgroundMark x1="16620" y1="45097" x2="11819" y2="56719"/>
                              <a14:backgroundMark x1="16898" y1="59867" x2="17452" y2="60230"/>
                              <a14:backgroundMark x1="18283" y1="59685" x2="19114" y2="65436"/>
                              <a14:backgroundMark x1="19114" y1="95036" x2="73777" y2="94068"/>
                              <a14:backgroundMark x1="73777" y1="94068" x2="75531" y2="93705"/>
                              <a14:backgroundMark x1="16251" y1="94794" x2="70175" y2="95218"/>
                              <a14:backgroundMark x1="15143" y1="94249" x2="50416" y2="94068"/>
                              <a14:backgroundMark x1="50416" y1="94068" x2="50416" y2="94068"/>
                              <a14:backgroundMark x1="12927" y1="94068" x2="59187" y2="94431"/>
                              <a14:backgroundMark x1="17452" y1="94249" x2="54386" y2="93523"/>
                              <a14:backgroundMark x1="54386" y1="93523" x2="54663" y2="93523"/>
                              <a14:backgroundMark x1="17729" y1="92978" x2="48199" y2="94068"/>
                              <a14:backgroundMark x1="18560" y1="92978" x2="56325" y2="92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9456" y="1481148"/>
                  <a:ext cx="1350617" cy="2060222"/>
                </a:xfrm>
                <a:prstGeom prst="rect">
                  <a:avLst/>
                </a:prstGeom>
              </p:spPr>
            </p:pic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F371EA8E-77EE-4971-96F8-50B672355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7420" b="89961" l="9964" r="89964">
                              <a14:foregroundMark x1="50903" y1="9311" x2="62599" y2="7420"/>
                              <a14:backgroundMark x1="17617" y1="68186" x2="27220" y2="68817"/>
                              <a14:backgroundMark x1="27942" y1="71048" x2="27220" y2="75121"/>
                              <a14:backgroundMark x1="71552" y1="65810" x2="76895" y2="74976"/>
                              <a14:backgroundMark x1="26787" y1="73860" x2="26787" y2="68671"/>
                              <a14:backgroundMark x1="65921" y1="37342" x2="78339" y2="36372"/>
                              <a14:backgroundMark x1="68953" y1="17022" x2="72924" y2="16392"/>
                              <a14:backgroundMark x1="25632" y1="33075" x2="34513" y2="37342"/>
                              <a14:backgroundMark x1="30253" y1="34045" x2="36390" y2="36227"/>
                              <a14:backgroundMark x1="37112" y1="36372" x2="34296" y2="37973"/>
                              <a14:backgroundMark x1="37762" y1="37197" x2="32419" y2="40495"/>
                              <a14:backgroundMark x1="36606" y1="35936" x2="41300" y2="3797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6043" y="1424921"/>
                  <a:ext cx="1459336" cy="2172673"/>
                </a:xfrm>
                <a:prstGeom prst="rect">
                  <a:avLst/>
                </a:prstGeom>
              </p:spPr>
            </p:pic>
            <p:sp>
              <p:nvSpPr>
                <p:cNvPr id="30" name="加号 29">
                  <a:extLst>
                    <a:ext uri="{FF2B5EF4-FFF2-40B4-BE49-F238E27FC236}">
                      <a16:creationId xmlns:a16="http://schemas.microsoft.com/office/drawing/2014/main" id="{B9770036-ABA6-47F8-BDAD-8BC5C6199B8D}"/>
                    </a:ext>
                  </a:extLst>
                </p:cNvPr>
                <p:cNvSpPr/>
                <p:nvPr/>
              </p:nvSpPr>
              <p:spPr>
                <a:xfrm>
                  <a:off x="1945548" y="2413738"/>
                  <a:ext cx="544317" cy="496867"/>
                </a:xfrm>
                <a:prstGeom prst="mathPlu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箭头: 右 30">
                  <a:extLst>
                    <a:ext uri="{FF2B5EF4-FFF2-40B4-BE49-F238E27FC236}">
                      <a16:creationId xmlns:a16="http://schemas.microsoft.com/office/drawing/2014/main" id="{47C4B885-A669-41FB-AFC4-39A2DD7E0050}"/>
                    </a:ext>
                  </a:extLst>
                </p:cNvPr>
                <p:cNvSpPr/>
                <p:nvPr/>
              </p:nvSpPr>
              <p:spPr>
                <a:xfrm>
                  <a:off x="3911726" y="2601082"/>
                  <a:ext cx="676176" cy="243970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8E1211D5-2E0F-4018-98FD-D4464E198D39}"/>
                  </a:ext>
                </a:extLst>
              </p:cNvPr>
              <p:cNvSpPr/>
              <p:nvPr/>
            </p:nvSpPr>
            <p:spPr>
              <a:xfrm>
                <a:off x="1376167" y="4531280"/>
                <a:ext cx="1400002" cy="2798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Gadget A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箭头: 上 40">
                <a:extLst>
                  <a:ext uri="{FF2B5EF4-FFF2-40B4-BE49-F238E27FC236}">
                    <a16:creationId xmlns:a16="http://schemas.microsoft.com/office/drawing/2014/main" id="{37DC77F1-BE1A-4E41-BCA7-84F0A2BDEDF9}"/>
                  </a:ext>
                </a:extLst>
              </p:cNvPr>
              <p:cNvSpPr/>
              <p:nvPr/>
            </p:nvSpPr>
            <p:spPr>
              <a:xfrm>
                <a:off x="1903797" y="4136952"/>
                <a:ext cx="300027" cy="349528"/>
              </a:xfrm>
              <a:prstGeom prst="up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78390D4-38D4-42B2-9A12-F54664FD5933}"/>
                </a:ext>
              </a:extLst>
            </p:cNvPr>
            <p:cNvGrpSpPr/>
            <p:nvPr/>
          </p:nvGrpSpPr>
          <p:grpSpPr>
            <a:xfrm>
              <a:off x="428797" y="3599180"/>
              <a:ext cx="3006383" cy="1564051"/>
              <a:chOff x="2588018" y="5281234"/>
              <a:chExt cx="3006383" cy="1564051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81003455-6C26-4A35-892C-42BFE08484F1}"/>
                  </a:ext>
                </a:extLst>
              </p:cNvPr>
              <p:cNvGrpSpPr/>
              <p:nvPr/>
            </p:nvGrpSpPr>
            <p:grpSpPr>
              <a:xfrm>
                <a:off x="2588018" y="5281234"/>
                <a:ext cx="3006383" cy="1219111"/>
                <a:chOff x="659456" y="3541370"/>
                <a:chExt cx="5377559" cy="2180640"/>
              </a:xfrm>
            </p:grpSpPr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F32E090-2828-42E0-B1CB-776307BE19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6927" b="90000" l="9992" r="89844">
                              <a14:foregroundMark x1="38084" y1="9944" x2="56020" y2="10670"/>
                              <a14:foregroundMark x1="41769" y1="7654" x2="56757" y2="6927"/>
                              <a14:foregroundMark x1="21048" y1="57877" x2="23096" y2="62179"/>
                              <a14:foregroundMark x1="33415" y1="88883" x2="70762" y2="89609"/>
                              <a14:backgroundMark x1="29156" y1="18603" x2="32351" y2="29162"/>
                              <a14:backgroundMark x1="74939" y1="65028" x2="77314" y2="74358"/>
                              <a14:backgroundMark x1="18428" y1="61453" x2="13432" y2="70391"/>
                              <a14:backgroundMark x1="17609" y1="67374" x2="18673" y2="74022"/>
                              <a14:backgroundMark x1="18428" y1="67207" x2="19492" y2="71117"/>
                              <a14:backgroundMark x1="14742" y1="48715" x2="12121" y2="58045"/>
                              <a14:backgroundMark x1="13923" y1="47654" x2="12367" y2="56592"/>
                              <a14:backgroundMark x1="16052" y1="48883" x2="11548" y2="58045"/>
                              <a14:backgroundMark x1="14988" y1="50503" x2="13104" y2="57151"/>
                              <a14:backgroundMark x1="15807" y1="51397" x2="13677" y2="57318"/>
                              <a14:backgroundMark x1="34971" y1="29888" x2="27600" y2="31844"/>
                              <a14:backgroundMark x1="34480" y1="29888" x2="37592" y2="29888"/>
                              <a14:backgroundMark x1="36527" y1="30615" x2="38903" y2="30223"/>
                              <a14:backgroundMark x1="62572" y1="29888" x2="58395" y2="30223"/>
                              <a14:backgroundMark x1="16790" y1="59665" x2="16790" y2="5966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7902" y="3597594"/>
                  <a:ext cx="1449113" cy="2124416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D5834049-EF7B-4B77-AA95-7BD14333C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>
                              <a14:backgroundMark x1="28848" y1="75621" x2="58667" y2="84161"/>
                              <a14:backgroundMark x1="58667" y1="84161" x2="77455" y2="77174"/>
                              <a14:backgroundMark x1="66909" y1="77950" x2="40121" y2="81988"/>
                              <a14:backgroundMark x1="28848" y1="71273" x2="34545" y2="79193"/>
                              <a14:backgroundMark x1="28727" y1="70497" x2="18667" y2="79348"/>
                              <a14:backgroundMark x1="30788" y1="72671" x2="44848" y2="78106"/>
                              <a14:backgroundMark x1="53697" y1="79814" x2="65697" y2="78727"/>
                              <a14:backgroundMark x1="30303" y1="70497" x2="42182" y2="74845"/>
                              <a14:backgroundMark x1="44606" y1="75932" x2="49455" y2="80124"/>
                              <a14:backgroundMark x1="45818" y1="76242" x2="48485" y2="79503"/>
                              <a14:backgroundMark x1="35394" y1="73758" x2="47152" y2="78416"/>
                              <a14:backgroundMark x1="57939" y1="78106" x2="68848" y2="78261"/>
                              <a14:backgroundMark x1="75879" y1="75155" x2="55152" y2="81056"/>
                              <a14:backgroundMark x1="47515" y1="80124" x2="57818" y2="80745"/>
                              <a14:backgroundMark x1="28970" y1="73292" x2="29939" y2="7841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40807" y="4187227"/>
                  <a:ext cx="984501" cy="768508"/>
                </a:xfrm>
                <a:prstGeom prst="rect">
                  <a:avLst/>
                </a:prstGeom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6D8866F8-2B35-4C6D-96EA-4F1F831B5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83" b="95944" l="9880" r="89751">
                              <a14:foregroundMark x1="44321" y1="9383" x2="56602" y2="9564"/>
                              <a14:foregroundMark x1="19298" y1="58293" x2="19720" y2="59596"/>
                              <a14:foregroundMark x1="73592" y1="61259" x2="75346" y2="62772"/>
                              <a14:foregroundMark x1="75346" y1="65496" x2="77470" y2="65194"/>
                              <a14:foregroundMark x1="18190" y1="57446" x2="16343" y2="57446"/>
                              <a14:foregroundMark x1="39982" y1="90496" x2="68883" y2="90496"/>
                              <a14:foregroundMark x1="57318" y1="91956" x2="68236" y2="91465"/>
                              <a14:foregroundMark x1="56992" y1="92292" x2="73592" y2="91889"/>
                              <a14:backgroundMark x1="32872" y1="21852" x2="34626" y2="29903"/>
                              <a14:backgroundMark x1="17175" y1="61077" x2="17913" y2="67373"/>
                              <a14:backgroundMark x1="77193" y1="67373" x2="79594" y2="71852"/>
                              <a14:backgroundMark x1="58910" y1="30266" x2="61773" y2="30266"/>
                              <a14:backgroundMark x1="17913" y1="60048" x2="17729" y2="61380"/>
                              <a14:backgroundMark x1="19298" y1="67736" x2="18467" y2="70642"/>
                              <a14:backgroundMark x1="17452" y1="60533" x2="17452" y2="60533"/>
                              <a14:backgroundMark x1="17175" y1="60230" x2="17175" y2="60230"/>
                              <a14:backgroundMark x1="17175" y1="59685" x2="17913" y2="61743"/>
                              <a14:backgroundMark x1="12927" y1="50061" x2="10619" y2="57082"/>
                              <a14:backgroundMark x1="14589" y1="46186" x2="10065" y2="56719"/>
                              <a14:backgroundMark x1="15697" y1="45642" x2="11819" y2="57082"/>
                              <a14:backgroundMark x1="16620" y1="45097" x2="11819" y2="56719"/>
                              <a14:backgroundMark x1="16898" y1="59867" x2="17452" y2="60230"/>
                              <a14:backgroundMark x1="18283" y1="59685" x2="19114" y2="65436"/>
                              <a14:backgroundMark x1="19114" y1="95036" x2="73777" y2="94068"/>
                              <a14:backgroundMark x1="73777" y1="94068" x2="75531" y2="93705"/>
                              <a14:backgroundMark x1="16251" y1="94794" x2="70175" y2="95218"/>
                              <a14:backgroundMark x1="15143" y1="94249" x2="50416" y2="94068"/>
                              <a14:backgroundMark x1="50416" y1="94068" x2="50416" y2="94068"/>
                              <a14:backgroundMark x1="12927" y1="94068" x2="59187" y2="94431"/>
                              <a14:backgroundMark x1="17452" y1="94249" x2="54386" y2="93523"/>
                              <a14:backgroundMark x1="54386" y1="93523" x2="54663" y2="93523"/>
                              <a14:backgroundMark x1="17729" y1="92978" x2="48199" y2="94068"/>
                              <a14:backgroundMark x1="18560" y1="92978" x2="56325" y2="92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9456" y="3541370"/>
                  <a:ext cx="1350617" cy="2060222"/>
                </a:xfrm>
                <a:prstGeom prst="rect">
                  <a:avLst/>
                </a:prstGeom>
              </p:spPr>
            </p:pic>
            <p:sp>
              <p:nvSpPr>
                <p:cNvPr id="36" name="加号 35">
                  <a:extLst>
                    <a:ext uri="{FF2B5EF4-FFF2-40B4-BE49-F238E27FC236}">
                      <a16:creationId xmlns:a16="http://schemas.microsoft.com/office/drawing/2014/main" id="{F74C5F2A-DB23-4D1C-B78A-30B11C8E7DC3}"/>
                    </a:ext>
                  </a:extLst>
                </p:cNvPr>
                <p:cNvSpPr/>
                <p:nvPr/>
              </p:nvSpPr>
              <p:spPr>
                <a:xfrm>
                  <a:off x="2094525" y="4323047"/>
                  <a:ext cx="544317" cy="496867"/>
                </a:xfrm>
                <a:prstGeom prst="mathPlu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箭头: 右 36">
                  <a:extLst>
                    <a:ext uri="{FF2B5EF4-FFF2-40B4-BE49-F238E27FC236}">
                      <a16:creationId xmlns:a16="http://schemas.microsoft.com/office/drawing/2014/main" id="{F30E1169-ACF6-482D-B3AF-92AFD5D1F760}"/>
                    </a:ext>
                  </a:extLst>
                </p:cNvPr>
                <p:cNvSpPr/>
                <p:nvPr/>
              </p:nvSpPr>
              <p:spPr>
                <a:xfrm>
                  <a:off x="3911726" y="4520319"/>
                  <a:ext cx="676176" cy="243970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CF6B3B4-B082-4286-91BD-986EC54B9372}"/>
                  </a:ext>
                </a:extLst>
              </p:cNvPr>
              <p:cNvSpPr/>
              <p:nvPr/>
            </p:nvSpPr>
            <p:spPr>
              <a:xfrm>
                <a:off x="3411713" y="6565480"/>
                <a:ext cx="1230209" cy="2798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Gadget B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箭头: 上 41">
                <a:extLst>
                  <a:ext uri="{FF2B5EF4-FFF2-40B4-BE49-F238E27FC236}">
                    <a16:creationId xmlns:a16="http://schemas.microsoft.com/office/drawing/2014/main" id="{F4294D86-A028-4233-89CB-8E65F60A58E9}"/>
                  </a:ext>
                </a:extLst>
              </p:cNvPr>
              <p:cNvSpPr/>
              <p:nvPr/>
            </p:nvSpPr>
            <p:spPr>
              <a:xfrm>
                <a:off x="3876803" y="6150817"/>
                <a:ext cx="300027" cy="349528"/>
              </a:xfrm>
              <a:prstGeom prst="up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等号 42">
              <a:extLst>
                <a:ext uri="{FF2B5EF4-FFF2-40B4-BE49-F238E27FC236}">
                  <a16:creationId xmlns:a16="http://schemas.microsoft.com/office/drawing/2014/main" id="{4EE8EA15-4828-4451-B66E-C7D816CAFCDC}"/>
                </a:ext>
              </a:extLst>
            </p:cNvPr>
            <p:cNvSpPr/>
            <p:nvPr/>
          </p:nvSpPr>
          <p:spPr>
            <a:xfrm>
              <a:off x="7516754" y="4045099"/>
              <a:ext cx="679276" cy="460239"/>
            </a:xfrm>
            <a:prstGeom prst="mathEqua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F781C05-DE58-4F22-AC5A-7E9CF5AB339D}"/>
                </a:ext>
              </a:extLst>
            </p:cNvPr>
            <p:cNvGrpSpPr/>
            <p:nvPr/>
          </p:nvGrpSpPr>
          <p:grpSpPr>
            <a:xfrm>
              <a:off x="10058101" y="3885543"/>
              <a:ext cx="1653891" cy="773522"/>
              <a:chOff x="10538109" y="3429000"/>
              <a:chExt cx="1653891" cy="773522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A7DA31C1-34C6-498A-A2F0-038C06365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8478" y="3429000"/>
                <a:ext cx="773522" cy="773522"/>
              </a:xfrm>
              <a:prstGeom prst="rect">
                <a:avLst/>
              </a:prstGeom>
            </p:spPr>
          </p:pic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3B73788-718E-4B02-83F2-C041FC81361F}"/>
                  </a:ext>
                </a:extLst>
              </p:cNvPr>
              <p:cNvSpPr txBox="1"/>
              <p:nvPr/>
            </p:nvSpPr>
            <p:spPr>
              <a:xfrm>
                <a:off x="10538109" y="3584928"/>
                <a:ext cx="880369" cy="46166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WIN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B215F366-F787-4ABB-8ABC-4D523EA67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420" b="89961" l="9964" r="89964">
                          <a14:foregroundMark x1="50903" y1="9311" x2="62599" y2="7420"/>
                          <a14:backgroundMark x1="17617" y1="68186" x2="27220" y2="68817"/>
                          <a14:backgroundMark x1="27942" y1="71048" x2="27220" y2="75121"/>
                          <a14:backgroundMark x1="71552" y1="65810" x2="76895" y2="74976"/>
                          <a14:backgroundMark x1="26787" y1="73860" x2="26787" y2="68671"/>
                          <a14:backgroundMark x1="65921" y1="37342" x2="78339" y2="36372"/>
                          <a14:backgroundMark x1="68953" y1="17022" x2="72924" y2="16392"/>
                          <a14:backgroundMark x1="25632" y1="33075" x2="34513" y2="37342"/>
                          <a14:backgroundMark x1="30253" y1="34045" x2="36390" y2="36227"/>
                          <a14:backgroundMark x1="37112" y1="36372" x2="34296" y2="37973"/>
                          <a14:backgroundMark x1="37762" y1="37197" x2="32419" y2="40495"/>
                          <a14:backgroundMark x1="36606" y1="35936" x2="41300" y2="379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65823" y="3633160"/>
              <a:ext cx="834739" cy="1242766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DBFADC80-7A47-436F-9079-8610FF72C9CF}"/>
              </a:ext>
            </a:extLst>
          </p:cNvPr>
          <p:cNvSpPr txBox="1"/>
          <p:nvPr/>
        </p:nvSpPr>
        <p:spPr>
          <a:xfrm>
            <a:off x="2845419" y="5692866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Focusing on Determining the Execution Order</a:t>
            </a:r>
          </a:p>
        </p:txBody>
      </p:sp>
    </p:spTree>
    <p:extLst>
      <p:ext uri="{BB962C8B-B14F-4D97-AF65-F5344CB8AC3E}">
        <p14:creationId xmlns:p14="http://schemas.microsoft.com/office/powerpoint/2010/main" val="25902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 – Phase III: Eliminating Side-Effects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428C50-0839-49A9-A2AC-CEF42C16C184}"/>
              </a:ext>
            </a:extLst>
          </p:cNvPr>
          <p:cNvSpPr txBox="1"/>
          <p:nvPr/>
        </p:nvSpPr>
        <p:spPr>
          <a:xfrm>
            <a:off x="113306" y="782066"/>
            <a:ext cx="11240494" cy="13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effect: a desired context built by an earlier gadget is tampered by a later gadget.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topology to eliminate side effects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case: Topology containing cycles.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13FC7E-48F0-4145-818A-915430D18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93" y="2409746"/>
            <a:ext cx="4128526" cy="24087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5F07CA-C2F7-4D3C-95A7-4A52F0A0EA7D}"/>
              </a:ext>
            </a:extLst>
          </p:cNvPr>
          <p:cNvSpPr txBox="1"/>
          <p:nvPr/>
        </p:nvSpPr>
        <p:spPr>
          <a:xfrm>
            <a:off x="157645" y="4945711"/>
            <a:ext cx="5589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Topology’s direction: 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desired execution order or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write-read/ read-write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585369-3ABB-4598-AEB8-8D86817B7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77" y="2303025"/>
            <a:ext cx="2950708" cy="28595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92E54E-325A-4353-BE07-8D18177DE08C}"/>
              </a:ext>
            </a:extLst>
          </p:cNvPr>
          <p:cNvSpPr txBox="1"/>
          <p:nvPr/>
        </p:nvSpPr>
        <p:spPr>
          <a:xfrm>
            <a:off x="6353209" y="522271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case: Insert a gadget to adjust the stack.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B4BC28-56CC-488E-9978-75FF3F612D91}"/>
              </a:ext>
            </a:extLst>
          </p:cNvPr>
          <p:cNvSpPr txBox="1"/>
          <p:nvPr/>
        </p:nvSpPr>
        <p:spPr>
          <a:xfrm>
            <a:off x="2338433" y="5926881"/>
            <a:ext cx="751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topological sorting can eliminate side effects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84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 – Phase IV Generating Final Chains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1D931F-8FD4-401A-80A6-7B4D4ED4CF7F}"/>
              </a:ext>
            </a:extLst>
          </p:cNvPr>
          <p:cNvSpPr txBox="1"/>
          <p:nvPr/>
        </p:nvSpPr>
        <p:spPr>
          <a:xfrm>
            <a:off x="357807" y="898497"/>
            <a:ext cx="10877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better gadget chaining solution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chain by pruning redundant gadgets!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 sorting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SMT solver to generate gadget chain 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into the next stage,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Phases I, II, and III to produce another chain!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CC2C0-7C2D-4595-9EE2-FF66BBD41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655" y="2722283"/>
            <a:ext cx="5577945" cy="3495297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34E69E4-E093-4F14-8DE7-222BFD56AEB1}"/>
              </a:ext>
            </a:extLst>
          </p:cNvPr>
          <p:cNvGrpSpPr/>
          <p:nvPr/>
        </p:nvGrpSpPr>
        <p:grpSpPr>
          <a:xfrm>
            <a:off x="3887153" y="3245680"/>
            <a:ext cx="4428876" cy="731990"/>
            <a:chOff x="3887153" y="3245680"/>
            <a:chExt cx="4428876" cy="73199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39E0DD4-F7CB-4D8F-A75E-298F314C6EFC}"/>
                </a:ext>
              </a:extLst>
            </p:cNvPr>
            <p:cNvSpPr/>
            <p:nvPr/>
          </p:nvSpPr>
          <p:spPr>
            <a:xfrm>
              <a:off x="3887153" y="3715277"/>
              <a:ext cx="1296063" cy="2623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D36076F-AD8B-4987-B308-E632B1EA9F51}"/>
                </a:ext>
              </a:extLst>
            </p:cNvPr>
            <p:cNvSpPr/>
            <p:nvPr/>
          </p:nvSpPr>
          <p:spPr>
            <a:xfrm>
              <a:off x="6846363" y="3486678"/>
              <a:ext cx="1469666" cy="3399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左右 8">
              <a:extLst>
                <a:ext uri="{FF2B5EF4-FFF2-40B4-BE49-F238E27FC236}">
                  <a16:creationId xmlns:a16="http://schemas.microsoft.com/office/drawing/2014/main" id="{7B04F26A-7677-4049-BF8F-02F064F83008}"/>
                </a:ext>
              </a:extLst>
            </p:cNvPr>
            <p:cNvSpPr/>
            <p:nvPr/>
          </p:nvSpPr>
          <p:spPr>
            <a:xfrm rot="21064903">
              <a:off x="5294467" y="3670928"/>
              <a:ext cx="1367751" cy="201944"/>
            </a:xfrm>
            <a:prstGeom prst="left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A8EFE57-911A-43B7-9E73-BFB1E43014FA}"/>
                </a:ext>
              </a:extLst>
            </p:cNvPr>
            <p:cNvSpPr txBox="1"/>
            <p:nvPr/>
          </p:nvSpPr>
          <p:spPr>
            <a:xfrm>
              <a:off x="5287081" y="3245680"/>
              <a:ext cx="13805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Redundant!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72BCBC1-1A8C-42C1-96D7-8738A507BE6F}"/>
              </a:ext>
            </a:extLst>
          </p:cNvPr>
          <p:cNvSpPr txBox="1"/>
          <p:nvPr/>
        </p:nvSpPr>
        <p:spPr>
          <a:xfrm>
            <a:off x="6667586" y="4301612"/>
            <a:ext cx="1863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Optimizes it!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Method – Core Implementation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AFF2EBB-D3F5-43A6-AC9B-595934D9D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844" l="1935" r="98323">
                        <a14:foregroundMark x1="4323" y1="11002" x2="5161" y2="11002"/>
                        <a14:foregroundMark x1="7935" y1="9780" x2="10129" y2="10269"/>
                        <a14:foregroundMark x1="11484" y1="11247" x2="15871" y2="11736"/>
                        <a14:foregroundMark x1="5484" y1="11002" x2="22387" y2="12225"/>
                        <a14:foregroundMark x1="22387" y1="12225" x2="23806" y2="62836"/>
                        <a14:foregroundMark x1="23806" y1="62836" x2="23613" y2="77751"/>
                        <a14:foregroundMark x1="23613" y1="77751" x2="23613" y2="77751"/>
                        <a14:foregroundMark x1="20516" y1="79218" x2="9419" y2="79951"/>
                        <a14:foregroundMark x1="57742" y1="5868" x2="76194" y2="6357"/>
                        <a14:foregroundMark x1="81161" y1="244" x2="89419" y2="12469"/>
                        <a14:foregroundMark x1="94129" y1="3423" x2="94129" y2="46455"/>
                        <a14:foregroundMark x1="97419" y1="13936" x2="98323" y2="31785"/>
                        <a14:foregroundMark x1="89613" y1="30318" x2="91032" y2="58435"/>
                        <a14:foregroundMark x1="91806" y1="61614" x2="92065" y2="96088"/>
                        <a14:foregroundMark x1="80194" y1="74817" x2="61226" y2="73594"/>
                        <a14:foregroundMark x1="56968" y1="76528" x2="43613" y2="75550"/>
                        <a14:foregroundMark x1="18000" y1="69193" x2="1935" y2="60880"/>
                      </a14:backgroundRemoval>
                    </a14:imgEffect>
                  </a14:imgLayer>
                </a14:imgProps>
              </a:ext>
            </a:extLst>
          </a:blip>
          <a:srcRect t="1173"/>
          <a:stretch/>
        </p:blipFill>
        <p:spPr>
          <a:xfrm>
            <a:off x="121920" y="859763"/>
            <a:ext cx="11948160" cy="311578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7E52596-BEA4-090F-A42E-95EA525EDAC5}"/>
              </a:ext>
            </a:extLst>
          </p:cNvPr>
          <p:cNvGrpSpPr/>
          <p:nvPr/>
        </p:nvGrpSpPr>
        <p:grpSpPr>
          <a:xfrm>
            <a:off x="6773513" y="4074838"/>
            <a:ext cx="3674173" cy="2583919"/>
            <a:chOff x="6595159" y="3954993"/>
            <a:chExt cx="3674173" cy="258391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8A48246-4C83-43BA-A9D9-2EBCDF127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5160" y="3954993"/>
              <a:ext cx="3674172" cy="2143657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A52E8C5-F087-4FB1-824F-2C809480779E}"/>
                </a:ext>
              </a:extLst>
            </p:cNvPr>
            <p:cNvSpPr/>
            <p:nvPr/>
          </p:nvSpPr>
          <p:spPr>
            <a:xfrm>
              <a:off x="6595159" y="6173787"/>
              <a:ext cx="3674171" cy="3651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Topology 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Side effect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A43277-7DE5-6435-B638-CB44DAB91541}"/>
              </a:ext>
            </a:extLst>
          </p:cNvPr>
          <p:cNvGrpSpPr/>
          <p:nvPr/>
        </p:nvGrpSpPr>
        <p:grpSpPr>
          <a:xfrm>
            <a:off x="1714336" y="3490581"/>
            <a:ext cx="3734130" cy="3168176"/>
            <a:chOff x="337084" y="3560687"/>
            <a:chExt cx="3734130" cy="316817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9D96953-05DF-429D-914D-3DF518337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342" b="94024" l="3365" r="89965">
                          <a14:foregroundMark x1="73672" y1="16122" x2="79280" y2="20034"/>
                          <a14:foregroundMark x1="64699" y1="7868" x2="82054" y2="4428"/>
                          <a14:foregroundMark x1="75207" y1="10017" x2="89965" y2="20636"/>
                          <a14:foregroundMark x1="86954" y1="17670" x2="60803" y2="20980"/>
                          <a14:foregroundMark x1="15816" y1="32379" x2="8087" y2="33190"/>
                          <a14:foregroundMark x1="50295" y1="28762" x2="43424" y2="29482"/>
                          <a14:foregroundMark x1="8087" y1="33190" x2="3365" y2="28160"/>
                          <a14:foregroundMark x1="5490" y1="25967" x2="16883" y2="38607"/>
                          <a14:foregroundMark x1="32290" y1="45486" x2="29516" y2="49527"/>
                          <a14:foregroundMark x1="46222" y1="67498" x2="42149" y2="76397"/>
                          <a14:foregroundMark x1="46694" y1="77171" x2="45159" y2="81212"/>
                          <a14:foregroundMark x1="56730" y1="88263" x2="50945" y2="94024"/>
                          <a14:foregroundMark x1="75384" y1="86844" x2="75207" y2="93895"/>
                          <a14:backgroundMark x1="20071" y1="32201" x2="41086" y2="30482"/>
                          <a14:backgroundMark x1="41972" y1="27816" x2="39197" y2="31255"/>
                          <a14:backgroundMark x1="42621" y1="28633" x2="40260" y2="31900"/>
                          <a14:backgroundMark x1="16470" y1="31599" x2="21783" y2="34867"/>
                          <a14:backgroundMark x1="17296" y1="30653" x2="24616" y2="33319"/>
                          <a14:backgroundMark x1="42798" y1="26913" x2="40909" y2="326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8632" y="3690793"/>
              <a:ext cx="1584036" cy="227991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B445CB5-3B90-4EC0-904A-D8B6F4CC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79" b="94743" l="4784" r="89892">
                          <a14:foregroundMark x1="33025" y1="86251" x2="31065" y2="89414"/>
                          <a14:foregroundMark x1="38812" y1="42865" x2="64198" y2="41306"/>
                          <a14:backgroundMark x1="15741" y1="57423" x2="12809" y2="67360"/>
                          <a14:backgroundMark x1="18056" y1="50664" x2="11883" y2="69093"/>
                          <a14:backgroundMark x1="15895" y1="64471" x2="17284" y2="53091"/>
                          <a14:backgroundMark x1="7485" y1="83536" x2="18596" y2="71288"/>
                          <a14:backgroundMark x1="9028" y1="75274" x2="4552" y2="83247"/>
                          <a14:backgroundMark x1="25154" y1="76141" x2="24383" y2="91854"/>
                          <a14:backgroundMark x1="28395" y1="75563" x2="23225" y2="89255"/>
                          <a14:backgroundMark x1="27469" y1="76892" x2="26852" y2="75737"/>
                          <a14:backgroundMark x1="26543" y1="77296" x2="27623" y2="74177"/>
                          <a14:backgroundMark x1="22454" y1="93183" x2="66512" y2="91450"/>
                          <a14:backgroundMark x1="49769" y1="81629" x2="50386" y2="88966"/>
                          <a14:backgroundMark x1="21528" y1="95321" x2="20910" y2="95609"/>
                          <a14:backgroundMark x1="31096" y1="90872" x2="30710" y2="90699"/>
                          <a14:backgroundMark x1="33025" y1="95609" x2="19367" y2="96649"/>
                          <a14:backgroundMark x1="44985" y1="95032" x2="64429" y2="91566"/>
                          <a14:backgroundMark x1="67284" y1="92894" x2="10340" y2="95032"/>
                          <a14:backgroundMark x1="23225" y1="92143" x2="33256" y2="90699"/>
                          <a14:backgroundMark x1="28241" y1="90410" x2="37886" y2="90583"/>
                          <a14:backgroundMark x1="62114" y1="90872" x2="49383" y2="90872"/>
                          <a14:backgroundMark x1="59414" y1="90295" x2="48611" y2="90872"/>
                          <a14:backgroundMark x1="75772" y1="82207" x2="76312" y2="81051"/>
                          <a14:backgroundMark x1="77083" y1="76025" x2="77083" y2="72559"/>
                          <a14:backgroundMark x1="76312" y1="82785" x2="75540" y2="82785"/>
                          <a14:backgroundMark x1="74460" y1="82496" x2="72917" y2="65222"/>
                          <a14:backgroundMark x1="79398" y1="80647" x2="74614" y2="66667"/>
                          <a14:backgroundMark x1="77083" y1="83073" x2="73688" y2="68515"/>
                          <a14:backgroundMark x1="75000" y1="90699" x2="72299" y2="66493"/>
                          <a14:backgroundMark x1="75154" y1="82380" x2="74074" y2="66205"/>
                          <a14:backgroundMark x1="73302" y1="66782" x2="78086" y2="84980"/>
                          <a14:backgroundMark x1="23225" y1="21837" x2="31867" y2="41306"/>
                          <a14:backgroundMark x1="24228" y1="30329" x2="25772" y2="21722"/>
                          <a14:backgroundMark x1="25000" y1="20393" x2="27623" y2="35817"/>
                          <a14:backgroundMark x1="31713" y1="39688" x2="37654" y2="38590"/>
                          <a14:backgroundMark x1="54244" y1="89717" x2="63272" y2="900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66834" y="3560687"/>
              <a:ext cx="1804380" cy="2410017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AB2AC47-D902-45B8-95CD-AA4C20CDB0C0}"/>
                </a:ext>
              </a:extLst>
            </p:cNvPr>
            <p:cNvSpPr/>
            <p:nvPr/>
          </p:nvSpPr>
          <p:spPr>
            <a:xfrm>
              <a:off x="339626" y="5970704"/>
              <a:ext cx="1584036" cy="3651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sub-goals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06D479-D280-4D9E-B7E9-A72D995D84E3}"/>
                </a:ext>
              </a:extLst>
            </p:cNvPr>
            <p:cNvSpPr/>
            <p:nvPr/>
          </p:nvSpPr>
          <p:spPr>
            <a:xfrm>
              <a:off x="2266834" y="5970704"/>
              <a:ext cx="1804380" cy="3651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stage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E49DC79-6947-4C1E-8762-2E83145964C4}"/>
                </a:ext>
              </a:extLst>
            </p:cNvPr>
            <p:cNvSpPr/>
            <p:nvPr/>
          </p:nvSpPr>
          <p:spPr>
            <a:xfrm>
              <a:off x="337084" y="6363738"/>
              <a:ext cx="3734130" cy="3651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dependency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67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Evaluation --- Experiment Setup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BB7629-44B8-432A-A79D-C6B7C4800252}"/>
              </a:ext>
            </a:extLst>
          </p:cNvPr>
          <p:cNvSpPr txBox="1"/>
          <p:nvPr/>
        </p:nvSpPr>
        <p:spPr>
          <a:xfrm>
            <a:off x="349858" y="826935"/>
            <a:ext cx="10789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Baselines: Six open-source SOTA Tools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Hardcode-based approach: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Ropper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ROPgadget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Heuristic-based approach: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Angrop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Ropium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Exrop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approach: SGC;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suites: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programs shipped in Debian 10, CentOS 7, and OpenBSD 6.2, from ROP-Benchmark.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architectures programs in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Firmwares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MIPS, ARM, and PowerPC.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programs in OpenBSD 6.5 and 50 programs with ROP Mitigations.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ROP Goals: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#1: Get a Shell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#2: Arbitrary Write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#3: Set Three Registers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#4: Set Four Registers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#5: Set Five Registers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#6: Set Six Registers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20.04 machine with an Intel i9-10900X 3.70GHz20-core and 128GB RAM.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have  one hour for each goal per program.</a:t>
            </a:r>
          </a:p>
        </p:txBody>
      </p:sp>
    </p:spTree>
    <p:extLst>
      <p:ext uri="{BB962C8B-B14F-4D97-AF65-F5344CB8AC3E}">
        <p14:creationId xmlns:p14="http://schemas.microsoft.com/office/powerpoint/2010/main" val="2492391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Evaluation -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TGRop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is outperform SOTA approaches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A300C3-7B7C-46C8-B6D6-EC77C4853CA1}"/>
              </a:ext>
            </a:extLst>
          </p:cNvPr>
          <p:cNvSpPr txBox="1"/>
          <p:nvPr/>
        </p:nvSpPr>
        <p:spPr>
          <a:xfrm>
            <a:off x="63610" y="4172347"/>
            <a:ext cx="4213529" cy="400110"/>
          </a:xfrm>
          <a:prstGeom prst="rect">
            <a:avLst/>
          </a:prstGeom>
          <a:solidFill>
            <a:srgbClr val="30589D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err="1">
                <a:solidFill>
                  <a:srgbClr val="FBFBFB"/>
                </a:solidFill>
              </a:rPr>
              <a:t>TGRop</a:t>
            </a:r>
            <a:r>
              <a:rPr lang="en-US" altLang="zh-CN" dirty="0">
                <a:solidFill>
                  <a:srgbClr val="FBFBFB"/>
                </a:solidFill>
              </a:rPr>
              <a:t> is </a:t>
            </a:r>
            <a:r>
              <a:rPr lang="en-US" altLang="zh-CN" sz="2000" dirty="0">
                <a:solidFill>
                  <a:srgbClr val="FFC000"/>
                </a:solidFill>
              </a:rPr>
              <a:t>1.62</a:t>
            </a:r>
            <a:r>
              <a:rPr lang="en-US" altLang="zh-CN" dirty="0">
                <a:solidFill>
                  <a:srgbClr val="FBFBFB"/>
                </a:solidFill>
              </a:rPr>
              <a:t> to </a:t>
            </a:r>
            <a:r>
              <a:rPr lang="en-US" altLang="zh-CN" sz="2000" dirty="0">
                <a:solidFill>
                  <a:srgbClr val="FFC000"/>
                </a:solidFill>
              </a:rPr>
              <a:t>27</a:t>
            </a:r>
            <a:r>
              <a:rPr lang="en-US" altLang="zh-CN" dirty="0">
                <a:solidFill>
                  <a:srgbClr val="FBFBFB"/>
                </a:solidFill>
              </a:rPr>
              <a:t> times better.</a:t>
            </a:r>
            <a:endParaRPr lang="zh-CN" altLang="en-US" dirty="0">
              <a:solidFill>
                <a:srgbClr val="FBFBFB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CA6E1B1-BEDF-400D-8627-70DF780ED5DF}"/>
              </a:ext>
            </a:extLst>
          </p:cNvPr>
          <p:cNvGrpSpPr/>
          <p:nvPr/>
        </p:nvGrpSpPr>
        <p:grpSpPr>
          <a:xfrm>
            <a:off x="0" y="928767"/>
            <a:ext cx="12192000" cy="3028541"/>
            <a:chOff x="0" y="928767"/>
            <a:chExt cx="12192000" cy="30285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B52781-F6FB-45AD-B266-1C6DC95F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28767"/>
              <a:ext cx="12192000" cy="302854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C229C1C-FE85-4E8B-A45F-ACEA87B06296}"/>
                </a:ext>
              </a:extLst>
            </p:cNvPr>
            <p:cNvSpPr/>
            <p:nvPr/>
          </p:nvSpPr>
          <p:spPr>
            <a:xfrm>
              <a:off x="63610" y="3546283"/>
              <a:ext cx="12062129" cy="27766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656261A-0C72-4BDF-8B93-7AD64D83B9E5}"/>
              </a:ext>
            </a:extLst>
          </p:cNvPr>
          <p:cNvSpPr txBox="1"/>
          <p:nvPr/>
        </p:nvSpPr>
        <p:spPr>
          <a:xfrm>
            <a:off x="63610" y="4787497"/>
            <a:ext cx="9032682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goal #1,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TGRop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Generates ROP for 97.69% of Programs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a 1.62x Improvement in Success Rate Over Existing SOTA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False Positives, Only 2 Programs Timed Out (File Size Exceeds 26M)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296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Evaluation -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TGRop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is outperform SOTA approaches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320C27-6C5D-4A77-A8BB-5A7E213CFBCB}"/>
              </a:ext>
            </a:extLst>
          </p:cNvPr>
          <p:cNvSpPr txBox="1"/>
          <p:nvPr/>
        </p:nvSpPr>
        <p:spPr>
          <a:xfrm>
            <a:off x="112810" y="4687066"/>
            <a:ext cx="5290185" cy="400110"/>
          </a:xfrm>
          <a:prstGeom prst="rect">
            <a:avLst/>
          </a:prstGeom>
          <a:solidFill>
            <a:srgbClr val="30589D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err="1">
                <a:solidFill>
                  <a:srgbClr val="FBFBFB"/>
                </a:solidFill>
              </a:rPr>
              <a:t>TGRop</a:t>
            </a:r>
            <a:r>
              <a:rPr lang="en-US" altLang="zh-CN" dirty="0">
                <a:solidFill>
                  <a:srgbClr val="FBFBFB"/>
                </a:solidFill>
              </a:rPr>
              <a:t> also works on </a:t>
            </a:r>
            <a:r>
              <a:rPr lang="en-US" altLang="zh-CN" sz="2000" dirty="0">
                <a:solidFill>
                  <a:srgbClr val="FFC000"/>
                </a:solidFill>
              </a:rPr>
              <a:t>multi-arch</a:t>
            </a:r>
            <a:r>
              <a:rPr lang="en-US" altLang="zh-CN" dirty="0">
                <a:solidFill>
                  <a:srgbClr val="FBFBFB"/>
                </a:solidFill>
              </a:rPr>
              <a:t> programs.</a:t>
            </a:r>
            <a:endParaRPr lang="zh-CN" altLang="en-US" dirty="0">
              <a:solidFill>
                <a:srgbClr val="FBFBFB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8D9047-583A-4DEB-8D2F-42C142951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1" y="1561561"/>
            <a:ext cx="4905825" cy="30295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09A3F7D-7F12-4E90-A0A4-6808F808539B}"/>
              </a:ext>
            </a:extLst>
          </p:cNvPr>
          <p:cNvSpPr txBox="1"/>
          <p:nvPr/>
        </p:nvSpPr>
        <p:spPr>
          <a:xfrm>
            <a:off x="6134513" y="4687066"/>
            <a:ext cx="5290185" cy="400110"/>
          </a:xfrm>
          <a:prstGeom prst="rect">
            <a:avLst/>
          </a:prstGeom>
          <a:solidFill>
            <a:srgbClr val="30589D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FFC000"/>
                </a:solidFill>
              </a:rPr>
              <a:t>Faster </a:t>
            </a:r>
            <a:r>
              <a:rPr lang="en-US" altLang="zh-CN" dirty="0">
                <a:solidFill>
                  <a:srgbClr val="FBFBFB"/>
                </a:solidFill>
              </a:rPr>
              <a:t>and More </a:t>
            </a:r>
            <a:r>
              <a:rPr lang="en-US" altLang="zh-CN" sz="2000" dirty="0">
                <a:solidFill>
                  <a:srgbClr val="FFC000"/>
                </a:solidFill>
              </a:rPr>
              <a:t>Accurate </a:t>
            </a:r>
            <a:r>
              <a:rPr lang="en-US" altLang="zh-CN" dirty="0">
                <a:solidFill>
                  <a:srgbClr val="FBFBFB"/>
                </a:solidFill>
              </a:rPr>
              <a:t>Than Humans</a:t>
            </a:r>
            <a:endParaRPr lang="zh-CN" altLang="en-US" dirty="0">
              <a:solidFill>
                <a:srgbClr val="FBFBFB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ABDA11-AE4B-4DAE-87C3-78127A9A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599" y="2221710"/>
            <a:ext cx="6342410" cy="196972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7838F38-8EA0-4D89-88FF-E35CE7BF86B3}"/>
              </a:ext>
            </a:extLst>
          </p:cNvPr>
          <p:cNvSpPr/>
          <p:nvPr/>
        </p:nvSpPr>
        <p:spPr>
          <a:xfrm>
            <a:off x="11353800" y="2221710"/>
            <a:ext cx="533210" cy="19697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2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Evaluation - Ablation Analysis of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TGRop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909C7E-ED66-4F10-A6A1-B30227E69B79}"/>
              </a:ext>
            </a:extLst>
          </p:cNvPr>
          <p:cNvSpPr txBox="1"/>
          <p:nvPr/>
        </p:nvSpPr>
        <p:spPr>
          <a:xfrm>
            <a:off x="222635" y="931115"/>
            <a:ext cx="11680467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GCG Helps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TGRop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leverages all program gadgets, utilizing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81.66% more gadgets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other tools.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 Dependencies Matters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64.7%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Programs Have Data Dependency Issues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1D2012-5A6B-449C-84E6-A8D69A6D5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44" y="2363809"/>
            <a:ext cx="4949483" cy="18822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CF98DE-0C3C-4088-9939-64FE69249EFD}"/>
              </a:ext>
            </a:extLst>
          </p:cNvPr>
          <p:cNvSpPr txBox="1"/>
          <p:nvPr/>
        </p:nvSpPr>
        <p:spPr>
          <a:xfrm>
            <a:off x="712243" y="4367895"/>
            <a:ext cx="4949484" cy="400110"/>
          </a:xfrm>
          <a:prstGeom prst="rect">
            <a:avLst/>
          </a:prstGeom>
          <a:solidFill>
            <a:srgbClr val="30589D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BFBFB"/>
                </a:solidFill>
              </a:rPr>
              <a:t>Only </a:t>
            </a:r>
            <a:r>
              <a:rPr lang="en-US" altLang="zh-CN" dirty="0" err="1">
                <a:solidFill>
                  <a:srgbClr val="FBFBFB"/>
                </a:solidFill>
              </a:rPr>
              <a:t>TGRop</a:t>
            </a:r>
            <a:r>
              <a:rPr lang="en-US" altLang="zh-CN" dirty="0">
                <a:solidFill>
                  <a:srgbClr val="FBFBFB"/>
                </a:solidFill>
              </a:rPr>
              <a:t> Succeeds: </a:t>
            </a:r>
            <a:r>
              <a:rPr lang="en-US" altLang="zh-CN" sz="2000" dirty="0">
                <a:solidFill>
                  <a:srgbClr val="FFC000"/>
                </a:solidFill>
              </a:rPr>
              <a:t>202</a:t>
            </a:r>
            <a:r>
              <a:rPr lang="en-US" altLang="zh-CN" dirty="0">
                <a:solidFill>
                  <a:srgbClr val="FBFBFB"/>
                </a:solidFill>
              </a:rPr>
              <a:t> of 312 Programs</a:t>
            </a:r>
            <a:endParaRPr lang="zh-CN" altLang="en-US" dirty="0">
              <a:solidFill>
                <a:srgbClr val="FBFBFB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A69F6C-5D83-4287-8F5C-526D6D0E0069}"/>
              </a:ext>
            </a:extLst>
          </p:cNvPr>
          <p:cNvSpPr txBox="1"/>
          <p:nvPr/>
        </p:nvSpPr>
        <p:spPr>
          <a:xfrm>
            <a:off x="6037955" y="4398673"/>
            <a:ext cx="5657742" cy="338554"/>
          </a:xfrm>
          <a:prstGeom prst="rect">
            <a:avLst/>
          </a:prstGeom>
          <a:solidFill>
            <a:srgbClr val="30589D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BFBFB"/>
                </a:solidFill>
              </a:rPr>
              <a:t>Exploratory Tools: SGC in different threshold settings</a:t>
            </a:r>
            <a:endParaRPr lang="zh-CN" altLang="en-US" dirty="0">
              <a:solidFill>
                <a:srgbClr val="FBFBFB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8D2F8D-32D4-4265-B897-7AB5B82B173C}"/>
              </a:ext>
            </a:extLst>
          </p:cNvPr>
          <p:cNvSpPr txBox="1"/>
          <p:nvPr/>
        </p:nvSpPr>
        <p:spPr>
          <a:xfrm>
            <a:off x="235889" y="4934357"/>
            <a:ext cx="11139386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Exploratory Tools: Heuristic Approaches are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Lightweight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is Not the Key; Even with Increased Time, SGC Still Fails in Most Programs.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Chains or More Gadgets Increase Overhead, Easily Leading to SGC Failures or Timeouts.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973C90-0A0E-4E86-BD5C-BCB6F955CD61}"/>
              </a:ext>
            </a:extLst>
          </p:cNvPr>
          <p:cNvGrpSpPr/>
          <p:nvPr/>
        </p:nvGrpSpPr>
        <p:grpSpPr>
          <a:xfrm>
            <a:off x="6037955" y="2088573"/>
            <a:ext cx="5657742" cy="2229592"/>
            <a:chOff x="5846005" y="2025001"/>
            <a:chExt cx="5657742" cy="222959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C9AF7D-3594-49E1-B261-68B9B5CD3F7A}"/>
                </a:ext>
              </a:extLst>
            </p:cNvPr>
            <p:cNvSpPr txBox="1"/>
            <p:nvPr/>
          </p:nvSpPr>
          <p:spPr>
            <a:xfrm>
              <a:off x="5846005" y="2025001"/>
              <a:ext cx="56577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C: Chain Length    K:  Candidate Gadgets    T: Given Time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302B88C-86EA-4D20-AD45-1782E8EA2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4876" y="2342665"/>
              <a:ext cx="2614647" cy="191192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5F13A86-8373-45DF-BA83-EB7823DF1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171" y="2441182"/>
              <a:ext cx="1996477" cy="166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0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Evaluation – Has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TGRop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discovered weaknesses in newest mitigations?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1F008B-96F4-4095-85EE-7BA1B70E182A}"/>
              </a:ext>
            </a:extLst>
          </p:cNvPr>
          <p:cNvSpPr txBox="1"/>
          <p:nvPr/>
        </p:nvSpPr>
        <p:spPr>
          <a:xfrm>
            <a:off x="157157" y="647700"/>
            <a:ext cx="9161772" cy="15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ROP Mitigations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‘RETGUARD’ by OpenBSD: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 Gadgets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About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76%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fzero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-call-used-regs’ option in GCC: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Gadgets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About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60%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2413A67-8ADC-687E-B96F-0B3378248287}"/>
              </a:ext>
            </a:extLst>
          </p:cNvPr>
          <p:cNvGrpSpPr/>
          <p:nvPr/>
        </p:nvGrpSpPr>
        <p:grpSpPr>
          <a:xfrm>
            <a:off x="157157" y="2391986"/>
            <a:ext cx="11685530" cy="4052455"/>
            <a:chOff x="157157" y="2391986"/>
            <a:chExt cx="11685530" cy="40524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6211A76-2988-BF7F-37A7-88C8C9057421}"/>
                </a:ext>
              </a:extLst>
            </p:cNvPr>
            <p:cNvGrpSpPr/>
            <p:nvPr/>
          </p:nvGrpSpPr>
          <p:grpSpPr>
            <a:xfrm>
              <a:off x="157157" y="2391986"/>
              <a:ext cx="11685530" cy="4052455"/>
              <a:chOff x="157157" y="2391986"/>
              <a:chExt cx="11685530" cy="4052455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20A10A1A-2B36-45A2-8F6A-2583A0FE3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9053" y="2391986"/>
                <a:ext cx="4673634" cy="4052455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CFEDAB-035D-4D00-B0D9-F4DB8A994577}"/>
                  </a:ext>
                </a:extLst>
              </p:cNvPr>
              <p:cNvSpPr txBox="1"/>
              <p:nvPr/>
            </p:nvSpPr>
            <p:spPr>
              <a:xfrm>
                <a:off x="157157" y="2391986"/>
                <a:ext cx="5488269" cy="400110"/>
              </a:xfrm>
              <a:prstGeom prst="rect">
                <a:avLst/>
              </a:prstGeom>
              <a:solidFill>
                <a:srgbClr val="30589D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 err="1">
                    <a:solidFill>
                      <a:srgbClr val="FBFBFB"/>
                    </a:solidFill>
                  </a:rPr>
                  <a:t>TGRop</a:t>
                </a:r>
                <a:r>
                  <a:rPr lang="en-US" altLang="zh-CN" dirty="0">
                    <a:solidFill>
                      <a:srgbClr val="FBFBFB"/>
                    </a:solidFill>
                  </a:rPr>
                  <a:t> Successfully </a:t>
                </a:r>
                <a:r>
                  <a:rPr lang="en-US" altLang="zh-CN" sz="2000" dirty="0">
                    <a:solidFill>
                      <a:srgbClr val="FFC000"/>
                    </a:solidFill>
                  </a:rPr>
                  <a:t>Bypasses</a:t>
                </a:r>
                <a:r>
                  <a:rPr lang="en-US" altLang="zh-CN" dirty="0">
                    <a:solidFill>
                      <a:srgbClr val="FBFBFB"/>
                    </a:solidFill>
                  </a:rPr>
                  <a:t> These Mechanisms</a:t>
                </a:r>
                <a:endParaRPr lang="zh-CN" altLang="en-US" dirty="0">
                  <a:solidFill>
                    <a:srgbClr val="FBFBFB"/>
                  </a:solidFill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C1EC9A-BD4A-4283-AB61-74286B81B1B9}"/>
                  </a:ext>
                </a:extLst>
              </p:cNvPr>
              <p:cNvSpPr txBox="1"/>
              <p:nvPr/>
            </p:nvSpPr>
            <p:spPr>
              <a:xfrm>
                <a:off x="157157" y="2903888"/>
                <a:ext cx="6720721" cy="1883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TGRop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uses complex gadgets, like ending in call/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jmp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jnz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‘RETGUARD’,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TGRop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performed well in </a:t>
                </a:r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185, 231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231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programs of each goal.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‘GCC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fzero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’,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TGRop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succeeds in </a:t>
                </a:r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92%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cases.</a:t>
                </a: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800A6F7-8ADB-4380-B10C-B1298863E9C9}"/>
                </a:ext>
              </a:extLst>
            </p:cNvPr>
            <p:cNvSpPr/>
            <p:nvPr/>
          </p:nvSpPr>
          <p:spPr>
            <a:xfrm>
              <a:off x="7184955" y="4061156"/>
              <a:ext cx="4598687" cy="20074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4BCD649-6D77-48D2-9AA5-C2D3E2008086}"/>
                </a:ext>
              </a:extLst>
            </p:cNvPr>
            <p:cNvSpPr/>
            <p:nvPr/>
          </p:nvSpPr>
          <p:spPr>
            <a:xfrm>
              <a:off x="7184955" y="6155606"/>
              <a:ext cx="4598687" cy="20074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727563-B0AC-45FB-A5ED-34231C671566}"/>
                </a:ext>
              </a:extLst>
            </p:cNvPr>
            <p:cNvSpPr/>
            <p:nvPr/>
          </p:nvSpPr>
          <p:spPr>
            <a:xfrm>
              <a:off x="7206526" y="5108381"/>
              <a:ext cx="4598687" cy="20074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76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75B9E9-8B10-452C-A42D-4AC7B378B791}"/>
              </a:ext>
            </a:extLst>
          </p:cNvPr>
          <p:cNvSpPr txBox="1"/>
          <p:nvPr/>
        </p:nvSpPr>
        <p:spPr>
          <a:xfrm>
            <a:off x="292329" y="1178455"/>
            <a:ext cx="11340429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TGRop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systematic approach to automating ROP chain construction, overcoming the fundamental limitations of existing works.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TGRop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outperforms all open-sourced state-of-the-art tools and demonstrates that its design principles are both rational and efficient.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TGRop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disclosed design weaknesses in the latest ROP mitigations, which have been reported to vendors.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C52034-C611-48D1-8436-1D33DB343C84}"/>
              </a:ext>
            </a:extLst>
          </p:cNvPr>
          <p:cNvSpPr txBox="1"/>
          <p:nvPr/>
        </p:nvSpPr>
        <p:spPr>
          <a:xfrm>
            <a:off x="292329" y="5472946"/>
            <a:ext cx="6158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 Details: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https://sites.google.com/view/tgropsdetails</a:t>
            </a:r>
            <a:endParaRPr lang="zh-CN" altLang="en-US" b="1" dirty="0">
              <a:solidFill>
                <a:srgbClr val="4472C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2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 Interesting Metaphors Of ROP</a:t>
            </a:r>
            <a:endParaRPr lang="zh-CN" altLang="en-US" sz="28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2371A7-BB01-4A6D-9F63-61F58E1B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42" b="94024" l="3365" r="89965">
                        <a14:foregroundMark x1="73672" y1="16122" x2="79280" y2="20034"/>
                        <a14:foregroundMark x1="64699" y1="7868" x2="82054" y2="4428"/>
                        <a14:foregroundMark x1="75207" y1="10017" x2="89965" y2="20636"/>
                        <a14:foregroundMark x1="86954" y1="17670" x2="60803" y2="20980"/>
                        <a14:foregroundMark x1="15816" y1="32379" x2="8087" y2="33190"/>
                        <a14:foregroundMark x1="50295" y1="28762" x2="43424" y2="29482"/>
                        <a14:foregroundMark x1="8087" y1="33190" x2="3365" y2="28160"/>
                        <a14:foregroundMark x1="5490" y1="25967" x2="16883" y2="38607"/>
                        <a14:foregroundMark x1="32290" y1="45486" x2="29516" y2="49527"/>
                        <a14:foregroundMark x1="46222" y1="67498" x2="42149" y2="76397"/>
                        <a14:foregroundMark x1="46694" y1="77171" x2="45159" y2="81212"/>
                        <a14:foregroundMark x1="56730" y1="88263" x2="50945" y2="94024"/>
                        <a14:foregroundMark x1="75384" y1="86844" x2="75207" y2="93895"/>
                        <a14:backgroundMark x1="20071" y1="32201" x2="41086" y2="30482"/>
                        <a14:backgroundMark x1="41972" y1="27816" x2="39197" y2="31255"/>
                        <a14:backgroundMark x1="42621" y1="28633" x2="40260" y2="31900"/>
                        <a14:backgroundMark x1="16470" y1="31599" x2="21783" y2="34867"/>
                        <a14:backgroundMark x1="17296" y1="30653" x2="24616" y2="33319"/>
                        <a14:backgroundMark x1="42798" y1="26913" x2="40909" y2="32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3718" y="871818"/>
            <a:ext cx="1660434" cy="22799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0694EB-1E87-4393-B6E6-5C8658637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9" b="94743" l="4784" r="89892">
                        <a14:foregroundMark x1="33025" y1="86251" x2="31065" y2="89414"/>
                        <a14:foregroundMark x1="38812" y1="42865" x2="64198" y2="41306"/>
                        <a14:backgroundMark x1="15741" y1="57423" x2="12809" y2="67360"/>
                        <a14:backgroundMark x1="18056" y1="50664" x2="11883" y2="69093"/>
                        <a14:backgroundMark x1="15895" y1="64471" x2="17284" y2="53091"/>
                        <a14:backgroundMark x1="7485" y1="83536" x2="18596" y2="71288"/>
                        <a14:backgroundMark x1="9028" y1="75274" x2="4552" y2="83247"/>
                        <a14:backgroundMark x1="25154" y1="76141" x2="24383" y2="91854"/>
                        <a14:backgroundMark x1="28395" y1="75563" x2="23225" y2="89255"/>
                        <a14:backgroundMark x1="27469" y1="76892" x2="26852" y2="75737"/>
                        <a14:backgroundMark x1="26543" y1="77296" x2="27623" y2="74177"/>
                        <a14:backgroundMark x1="22454" y1="93183" x2="66512" y2="91450"/>
                        <a14:backgroundMark x1="49769" y1="81629" x2="50386" y2="88966"/>
                        <a14:backgroundMark x1="21528" y1="95321" x2="20910" y2="95609"/>
                        <a14:backgroundMark x1="31096" y1="90872" x2="30710" y2="90699"/>
                        <a14:backgroundMark x1="33025" y1="95609" x2="19367" y2="96649"/>
                        <a14:backgroundMark x1="44985" y1="95032" x2="64429" y2="91566"/>
                        <a14:backgroundMark x1="67284" y1="92894" x2="10340" y2="95032"/>
                        <a14:backgroundMark x1="23225" y1="92143" x2="33256" y2="90699"/>
                        <a14:backgroundMark x1="28241" y1="90410" x2="37886" y2="90583"/>
                        <a14:backgroundMark x1="62114" y1="90872" x2="49383" y2="90872"/>
                        <a14:backgroundMark x1="59414" y1="90295" x2="48611" y2="90872"/>
                        <a14:backgroundMark x1="75772" y1="82207" x2="76312" y2="81051"/>
                        <a14:backgroundMark x1="77083" y1="76025" x2="77083" y2="72559"/>
                        <a14:backgroundMark x1="76312" y1="82785" x2="75540" y2="82785"/>
                        <a14:backgroundMark x1="74460" y1="82496" x2="72917" y2="65222"/>
                        <a14:backgroundMark x1="79398" y1="80647" x2="74614" y2="66667"/>
                        <a14:backgroundMark x1="77083" y1="83073" x2="73688" y2="68515"/>
                        <a14:backgroundMark x1="75000" y1="90699" x2="72299" y2="66493"/>
                        <a14:backgroundMark x1="75154" y1="82380" x2="74074" y2="66205"/>
                        <a14:backgroundMark x1="73302" y1="66782" x2="78086" y2="84980"/>
                        <a14:backgroundMark x1="23225" y1="21837" x2="31867" y2="41306"/>
                        <a14:backgroundMark x1="24228" y1="30329" x2="25772" y2="21722"/>
                        <a14:backgroundMark x1="25000" y1="20393" x2="27623" y2="35817"/>
                        <a14:backgroundMark x1="31713" y1="39688" x2="37654" y2="38590"/>
                        <a14:backgroundMark x1="54244" y1="89717" x2="63272" y2="90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8446" y="768671"/>
            <a:ext cx="1760220" cy="2351035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23C9498-77A4-4694-B24A-8A3E4844E2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49" b="95578" l="2751" r="97922">
                        <a14:foregroundMark x1="11919" y1="25462" x2="19468" y2="19966"/>
                        <a14:foregroundMark x1="21088" y1="15414" x2="27965" y2="25462"/>
                        <a14:foregroundMark x1="41320" y1="12967" x2="41993" y2="8587"/>
                        <a14:foregroundMark x1="54279" y1="16745" x2="56143" y2="11808"/>
                        <a14:foregroundMark x1="40923" y1="19966" x2="42665" y2="20910"/>
                        <a14:foregroundMark x1="41045" y1="4809" x2="41473" y2="3306"/>
                        <a14:foregroundMark x1="85972" y1="28124" x2="83405" y2="30185"/>
                        <a14:foregroundMark x1="90954" y1="38901" x2="89609" y2="27523"/>
                        <a14:foregroundMark x1="89731" y1="42508" x2="90128" y2="30185"/>
                        <a14:foregroundMark x1="75306" y1="46844" x2="77598" y2="32289"/>
                        <a14:foregroundMark x1="76650" y1="30571" x2="76528" y2="19407"/>
                        <a14:foregroundMark x1="60208" y1="45900" x2="61675" y2="35294"/>
                        <a14:foregroundMark x1="67757" y1="43839" x2="68429" y2="43280"/>
                        <a14:foregroundMark x1="57763" y1="52941" x2="56968" y2="48776"/>
                        <a14:foregroundMark x1="58191" y1="35294" x2="59138" y2="31902"/>
                        <a14:foregroundMark x1="68307" y1="46501" x2="69224" y2="40404"/>
                        <a14:foregroundMark x1="76528" y1="83813" x2="76253" y2="93259"/>
                        <a14:foregroundMark x1="15556" y1="80593" x2="16106" y2="87978"/>
                        <a14:foregroundMark x1="20813" y1="91198" x2="17054" y2="93087"/>
                        <a14:foregroundMark x1="23258" y1="94032" x2="18399" y2="95749"/>
                        <a14:foregroundMark x1="8833" y1="87033" x2="8160" y2="77372"/>
                        <a14:foregroundMark x1="6815" y1="86818" x2="6815" y2="83813"/>
                        <a14:foregroundMark x1="5196" y1="88922" x2="5196" y2="88922"/>
                        <a14:foregroundMark x1="17726" y1="59940" x2="17604" y2="51997"/>
                        <a14:foregroundMark x1="29187" y1="54830" x2="29737" y2="50666"/>
                        <a14:foregroundMark x1="87439" y1="48003" x2="88386" y2="46286"/>
                        <a14:foregroundMark x1="82855" y1="46844" x2="85544" y2="45341"/>
                        <a14:foregroundMark x1="94193" y1="37183" x2="97952" y2="35852"/>
                        <a14:foregroundMark x1="81235" y1="18806" x2="76803" y2="17518"/>
                        <a14:foregroundMark x1="92971" y1="13912" x2="91076" y2="13697"/>
                        <a14:foregroundMark x1="92023" y1="15973" x2="90281" y2="13525"/>
                        <a14:foregroundMark x1="47249" y1="38343" x2="50214" y2="37570"/>
                        <a14:foregroundMark x1="46730" y1="40404" x2="49022" y2="41735"/>
                        <a14:foregroundMark x1="55623" y1="52726" x2="62622" y2="48175"/>
                        <a14:foregroundMark x1="59933" y1="55775" x2="53851" y2="51610"/>
                        <a14:foregroundMark x1="58755" y1="57250" x2="54554" y2="52941"/>
                        <a14:foregroundMark x1="61002" y1="55560" x2="56571" y2="55389"/>
                        <a14:foregroundMark x1="7488" y1="41949" x2="21088" y2="41176"/>
                        <a14:foregroundMark x1="3301" y1="51997" x2="2751" y2="56720"/>
                        <a14:backgroundMark x1="60483" y1="56505" x2="58710" y2="58437"/>
                        <a14:backgroundMark x1="69101" y1="78489" x2="70996" y2="80206"/>
                        <a14:backgroundMark x1="70721" y1="92915" x2="66534" y2="95363"/>
                        <a14:backgroundMark x1="19896" y1="98970" x2="25153" y2="98583"/>
                        <a14:backgroundMark x1="10177" y1="77544" x2="10300" y2="79261"/>
                        <a14:backgroundMark x1="9108" y1="62945" x2="7732" y2="63718"/>
                        <a14:backgroundMark x1="9352" y1="61657" x2="9627" y2="63933"/>
                        <a14:backgroundMark x1="20966" y1="18076" x2="22035" y2="18806"/>
                        <a14:backgroundMark x1="47127" y1="19966" x2="47402" y2="21683"/>
                        <a14:backgroundMark x1="87989" y1="44783" x2="90006" y2="45341"/>
                        <a14:backgroundMark x1="57518" y1="44225" x2="53056" y2="497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724" y="644371"/>
            <a:ext cx="3703474" cy="26361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96AB60-7839-4978-A43E-BA57DF036F6F}"/>
              </a:ext>
            </a:extLst>
          </p:cNvPr>
          <p:cNvSpPr txBox="1"/>
          <p:nvPr/>
        </p:nvSpPr>
        <p:spPr>
          <a:xfrm>
            <a:off x="776768" y="3296677"/>
            <a:ext cx="385338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Gadgets Classification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F43B5BD-A30D-49AE-839F-5DC6BB309415}"/>
              </a:ext>
            </a:extLst>
          </p:cNvPr>
          <p:cNvSpPr txBox="1"/>
          <p:nvPr/>
        </p:nvSpPr>
        <p:spPr>
          <a:xfrm>
            <a:off x="5031606" y="3301514"/>
            <a:ext cx="308493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Gadget Chains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C50FF69-A6A7-45B3-BEB3-1382CF668B6F}"/>
              </a:ext>
            </a:extLst>
          </p:cNvPr>
          <p:cNvSpPr txBox="1"/>
          <p:nvPr/>
        </p:nvSpPr>
        <p:spPr>
          <a:xfrm>
            <a:off x="8563713" y="3296677"/>
            <a:ext cx="308493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ROP To Call Function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D337A7C5-D5A0-4F41-93B5-6830E57089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56" b="96916" l="9939" r="90197">
                        <a14:foregroundMark x1="82029" y1="18395" x2="40776" y2="18618"/>
                        <a14:foregroundMark x1="40776" y1="18618" x2="27093" y2="16276"/>
                        <a14:foregroundMark x1="44044" y1="8547" x2="30061" y2="4409"/>
                        <a14:foregroundMark x1="78285" y1="49090" x2="28863" y2="52843"/>
                        <a14:foregroundMark x1="62287" y1="45299" x2="35943" y2="39614"/>
                        <a14:foregroundMark x1="62491" y1="81754" x2="47856" y2="80007"/>
                        <a14:foregroundMark x1="80259" y1="79970" x2="71341" y2="78447"/>
                        <a14:foregroundMark x1="82165" y1="80305" x2="27161" y2="89223"/>
                        <a14:foregroundMark x1="73179" y1="80899" x2="23213" y2="79413"/>
                        <a14:foregroundMark x1="59224" y1="73058" x2="35943" y2="69565"/>
                        <a14:foregroundMark x1="35943" y1="69565" x2="35602" y2="69565"/>
                        <a14:foregroundMark x1="39483" y1="61613" x2="35602" y2="61984"/>
                        <a14:foregroundMark x1="39074" y1="64065" x2="32267" y2="65180"/>
                        <a14:foregroundMark x1="39074" y1="65106" x2="32063" y2="65775"/>
                        <a14:foregroundMark x1="37985" y1="66035" x2="31314" y2="65849"/>
                        <a14:foregroundMark x1="37509" y1="92754" x2="66372" y2="87179"/>
                        <a14:foregroundMark x1="39346" y1="95875" x2="34241" y2="96916"/>
                        <a14:foregroundMark x1="32675" y1="5946" x2="34377" y2="5203"/>
                        <a14:foregroundMark x1="31110" y1="5686" x2="32539" y2="3679"/>
                        <a14:foregroundMark x1="29272" y1="3976" x2="27774" y2="5500"/>
                        <a14:foregroundMark x1="30088" y1="3493" x2="27570" y2="4608"/>
                        <a14:foregroundMark x1="27297" y1="5500" x2="27434" y2="5537"/>
                        <a14:foregroundMark x1="29952" y1="11594" x2="27774" y2="17131"/>
                        <a14:foregroundMark x1="14568" y1="9402" x2="15044" y2="11037"/>
                        <a14:foregroundMark x1="90197" y1="77964" x2="90061" y2="81159"/>
                        <a14:foregroundMark x1="34241" y1="39948" x2="30088" y2="41137"/>
                        <a14:foregroundMark x1="19809" y1="53363" x2="21307" y2="59309"/>
                        <a14:backgroundMark x1="78080" y1="12783" x2="64942" y2="13229"/>
                        <a14:backgroundMark x1="65555" y1="15236" x2="63376" y2="11891"/>
                        <a14:backgroundMark x1="53506" y1="7729" x2="35602" y2="4682"/>
                        <a14:backgroundMark x1="57658" y1="8919" x2="36896" y2="4942"/>
                        <a14:backgroundMark x1="40436" y1="5203" x2="37032" y2="5500"/>
                        <a14:backgroundMark x1="27595" y1="5452" x2="24779" y2="8807"/>
                        <a14:backgroundMark x1="30361" y1="2155" x2="29485" y2="3200"/>
                        <a14:backgroundMark x1="30837" y1="6800" x2="27297" y2="6949"/>
                        <a14:backgroundMark x1="13206" y1="28465" x2="11913" y2="6949"/>
                        <a14:backgroundMark x1="25596" y1="9662" x2="14295" y2="8584"/>
                        <a14:backgroundMark x1="11777" y1="40282" x2="15453" y2="58603"/>
                        <a14:backgroundMark x1="28387" y1="35043" x2="25868" y2="32516"/>
                        <a14:backgroundMark x1="32403" y1="39130" x2="27161" y2="38759"/>
                        <a14:backgroundMark x1="30837" y1="35043" x2="26685" y2="35043"/>
                        <a14:backgroundMark x1="34377" y1="69491" x2="25119" y2="70346"/>
                        <a14:backgroundMark x1="27706" y1="66518" x2="28659" y2="62542"/>
                        <a14:backgroundMark x1="29612" y1="60126" x2="24302" y2="60758"/>
                        <a14:backgroundMark x1="14840" y1="73579" x2="17359" y2="91676"/>
                        <a14:backgroundMark x1="29135" y1="95206" x2="36283" y2="93274"/>
                        <a14:backgroundMark x1="37509" y1="93348" x2="37985" y2="92865"/>
                        <a14:backgroundMark x1="74064" y1="64994" x2="58747" y2="64103"/>
                        <a14:backgroundMark x1="49626" y1="64920" x2="41661" y2="66035"/>
                        <a14:backgroundMark x1="39483" y1="66258" x2="36896" y2="66778"/>
                        <a14:backgroundMark x1="25528" y1="39353" x2="22737" y2="40543"/>
                        <a14:backgroundMark x1="26413" y1="2304" x2="24575" y2="46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771269" y="2700696"/>
            <a:ext cx="2421107" cy="44351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98DA18C5-AA14-4CB5-87D9-BF7111BF7526}"/>
              </a:ext>
            </a:extLst>
          </p:cNvPr>
          <p:cNvSpPr txBox="1"/>
          <p:nvPr/>
        </p:nvSpPr>
        <p:spPr>
          <a:xfrm>
            <a:off x="1903012" y="6028963"/>
            <a:ext cx="908565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LEGO Figures Match ROP Tasks: Memory-write, Memory-read or Call any Function!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C865ECBC-CF23-41AE-A275-DF4860534A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20" b="92335" l="9994" r="89945">
                        <a14:foregroundMark x1="23850" y1="81370" x2="60699" y2="80731"/>
                        <a14:foregroundMark x1="60699" y1="80731" x2="37952" y2="83996"/>
                        <a14:foregroundMark x1="37952" y1="83996" x2="33967" y2="83534"/>
                        <a14:foregroundMark x1="25199" y1="85309" x2="24280" y2="77395"/>
                        <a14:foregroundMark x1="18087" y1="77502" x2="19681" y2="84705"/>
                        <a14:foregroundMark x1="29062" y1="92370" x2="56284" y2="90561"/>
                        <a14:foregroundMark x1="58492" y1="39993" x2="32189" y2="32079"/>
                        <a14:foregroundMark x1="56101" y1="19766" x2="56407" y2="17282"/>
                        <a14:foregroundMark x1="57449" y1="16004" x2="56162" y2="34067"/>
                        <a14:foregroundMark x1="39301" y1="3620" x2="51625" y2="7204"/>
                        <a14:foregroundMark x1="38749" y1="4968" x2="54016" y2="9546"/>
                        <a14:foregroundMark x1="10178" y1="50319" x2="10362" y2="48332"/>
                        <a14:foregroundMark x1="30717" y1="70440" x2="49295" y2="69943"/>
                        <a14:foregroundMark x1="51380" y1="73101" x2="52667" y2="76295"/>
                        <a14:foregroundMark x1="68517" y1="32933" x2="69651" y2="30944"/>
                        <a14:foregroundMark x1="61124" y1="8444" x2="60270" y2="8091"/>
                        <a14:foregroundMark x1="62661" y1="60043" x2="64316" y2="60965"/>
                        <a14:foregroundMark x1="60699" y1="60965" x2="65052" y2="60220"/>
                        <a14:foregroundMark x1="63519" y1="61568" x2="65788" y2="60646"/>
                        <a14:foregroundMark x1="65910" y1="60823" x2="62968" y2="60220"/>
                        <a14:foregroundMark x1="61925" y1="34812" x2="65052" y2="33357"/>
                        <a14:foregroundMark x1="58798" y1="13059" x2="55978" y2="14443"/>
                        <a14:foregroundMark x1="60699" y1="12811" x2="58369" y2="9901"/>
                        <a14:foregroundMark x1="58798" y1="9972" x2="60812" y2="9822"/>
                        <a14:foregroundMark x1="61189" y1="10397" x2="64010" y2="11852"/>
                        <a14:foregroundMark x1="61741" y1="14443" x2="62661" y2="14869"/>
                        <a14:foregroundMark x1="62458" y1="12708" x2="62784" y2="11178"/>
                        <a14:foregroundMark x1="62232" y1="13769" x2="62366" y2="13142"/>
                        <a14:foregroundMark x1="65481" y1="33286" x2="65481" y2="33286"/>
                        <a14:foregroundMark x1="62784" y1="14869" x2="62784" y2="14869"/>
                        <a14:foregroundMark x1="63803" y1="13875" x2="61312" y2="15117"/>
                        <a14:foregroundMark x1="61741" y1="15578" x2="63826" y2="14869"/>
                        <a14:backgroundMark x1="61312" y1="71114" x2="56714" y2="71292"/>
                        <a14:backgroundMark x1="65910" y1="34564" x2="72164" y2="31725"/>
                        <a14:backgroundMark x1="63703" y1="38112" x2="73207" y2="32860"/>
                        <a14:backgroundMark x1="64868" y1="36480" x2="68179" y2="34067"/>
                        <a14:backgroundMark x1="78234" y1="31050" x2="77376" y2="16501"/>
                        <a14:backgroundMark x1="77376" y1="16501" x2="77376" y2="16430"/>
                        <a14:backgroundMark x1="68424" y1="32009" x2="72287" y2="31476"/>
                        <a14:backgroundMark x1="68731" y1="32505" x2="68302" y2="31831"/>
                        <a14:backgroundMark x1="54200" y1="34670" x2="59534" y2="35096"/>
                        <a14:backgroundMark x1="66524" y1="11001" x2="64227" y2="12933"/>
                        <a14:backgroundMark x1="61189" y1="8410" x2="70693" y2="12988"/>
                        <a14:backgroundMark x1="65762" y1="60659" x2="75904" y2="58836"/>
                        <a14:backgroundMark x1="55365" y1="62527" x2="60026" y2="61689"/>
                        <a14:backgroundMark x1="75904" y1="58836" x2="67137" y2="63201"/>
                        <a14:backgroundMark x1="63274" y1="38857" x2="71551" y2="40951"/>
                        <a14:backgroundMark x1="71858" y1="39567" x2="69037" y2="40490"/>
                        <a14:backgroundMark x1="73513" y1="41980" x2="61741" y2="42300"/>
                        <a14:backgroundMark x1="36052" y1="72924" x2="38872" y2="75763"/>
                        <a14:backgroundMark x1="35438" y1="73031" x2="42612" y2="73279"/>
                        <a14:backgroundMark x1="25506" y1="88928" x2="36052" y2="87296"/>
                        <a14:backgroundMark x1="35132" y1="86799" x2="40343" y2="87119"/>
                        <a14:backgroundMark x1="33660" y1="63059" x2="41079" y2="57204"/>
                        <a14:backgroundMark x1="40956" y1="57700" x2="40834" y2="56068"/>
                        <a14:backgroundMark x1="37830" y1="41625" x2="39301" y2="44038"/>
                        <a14:backgroundMark x1="35009" y1="31050" x2="40527" y2="29666"/>
                        <a14:backgroundMark x1="35438" y1="31121" x2="33354" y2="30625"/>
                        <a14:backgroundMark x1="41263" y1="30021" x2="41570" y2="28637"/>
                        <a14:backgroundMark x1="69037" y1="58233" x2="73636" y2="58481"/>
                        <a14:backgroundMark x1="62938" y1="10907" x2="58798" y2="8091"/>
                        <a14:backgroundMark x1="63703" y1="11427" x2="63078" y2="11002"/>
                        <a14:backgroundMark x1="63826" y1="15295" x2="64132" y2="13591"/>
                        <a14:backgroundMark x1="62968" y1="12456" x2="64868" y2="13414"/>
                        <a14:backgroundMark x1="59963" y1="15720" x2="63090" y2="16253"/>
                        <a14:backgroundMark x1="64316" y1="15046" x2="64562" y2="14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772557" y="3071062"/>
            <a:ext cx="2138237" cy="369439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4355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9" grpId="0" animBg="1"/>
      <p:bldP spid="70" grpId="0" animBg="1"/>
      <p:bldP spid="7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75E7722-83B8-4A07-AC62-3160FDE28339}"/>
              </a:ext>
            </a:extLst>
          </p:cNvPr>
          <p:cNvSpPr/>
          <p:nvPr/>
        </p:nvSpPr>
        <p:spPr>
          <a:xfrm>
            <a:off x="0" y="2078944"/>
            <a:ext cx="12192000" cy="215041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080558-5171-460D-87C8-5C29555B9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6198"/>
            <a:ext cx="9144000" cy="996642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B37B6-FCFC-427C-A714-B7CBDDDD0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9" y="4483826"/>
            <a:ext cx="915191" cy="9151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586F3B-F173-430E-8719-82CFD025D456}"/>
              </a:ext>
            </a:extLst>
          </p:cNvPr>
          <p:cNvSpPr txBox="1"/>
          <p:nvPr/>
        </p:nvSpPr>
        <p:spPr>
          <a:xfrm>
            <a:off x="380732" y="4347963"/>
            <a:ext cx="11983988" cy="19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TGRop</a:t>
            </a:r>
            <a:r>
              <a:rPr lang="en-US" altLang="zh-CN" sz="5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Top Gun of Return-Oriented Programming Automation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0BD018-0ABA-474E-BA00-A19FFAFE8BD4}"/>
              </a:ext>
            </a:extLst>
          </p:cNvPr>
          <p:cNvSpPr txBox="1"/>
          <p:nvPr/>
        </p:nvSpPr>
        <p:spPr>
          <a:xfrm flipH="1">
            <a:off x="7368540" y="6208215"/>
            <a:ext cx="48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Contact	: </a:t>
            </a:r>
            <a:r>
              <a:rPr lang="en-US" altLang="zh-CN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zhongnanyu@iie.ac.cn</a:t>
            </a:r>
          </a:p>
          <a:p>
            <a:r>
              <a:rPr lang="en-US" altLang="zh-CN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Repo: </a:t>
            </a:r>
            <a:r>
              <a:rPr lang="en-US" altLang="zh-CN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https://github.com/ZoEplA/TGRop</a:t>
            </a:r>
            <a:endParaRPr lang="zh-CN" altLang="en-US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1C7CED-6D99-4AD1-BB1F-4AAA6F4B4AE6}"/>
              </a:ext>
            </a:extLst>
          </p:cNvPr>
          <p:cNvGrpSpPr/>
          <p:nvPr/>
        </p:nvGrpSpPr>
        <p:grpSpPr>
          <a:xfrm>
            <a:off x="376321" y="328573"/>
            <a:ext cx="11439358" cy="989155"/>
            <a:chOff x="266308" y="189350"/>
            <a:chExt cx="11439358" cy="989155"/>
          </a:xfrm>
        </p:grpSpPr>
        <p:pic>
          <p:nvPicPr>
            <p:cNvPr id="14" name="图片 13" descr="文本&#10;&#10;描述已自动生成">
              <a:extLst>
                <a:ext uri="{FF2B5EF4-FFF2-40B4-BE49-F238E27FC236}">
                  <a16:creationId xmlns:a16="http://schemas.microsoft.com/office/drawing/2014/main" id="{674F9A5A-D29E-43FB-B314-3B7A96C2D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8793" y="189350"/>
              <a:ext cx="3297186" cy="98915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0AE026-6BB1-479C-AB3A-5FFE7003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4825" y="290078"/>
              <a:ext cx="2878931" cy="78769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3EE6F46-FCA1-403E-83DC-855EC64C8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3756" y="338185"/>
              <a:ext cx="2741910" cy="78995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EA7D492-AEA4-4DE2-9184-C4A7FA077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08" y="403311"/>
              <a:ext cx="2676389" cy="561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02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Past and Present of  Return-Oriented Programming Automation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EBDD4C5-FE13-457A-9914-41CBB2D2380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068473" y="2973100"/>
            <a:ext cx="9664258" cy="20171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C10DCB3-A6EC-4C6B-9E4C-FCE53F726105}"/>
              </a:ext>
            </a:extLst>
          </p:cNvPr>
          <p:cNvGrpSpPr/>
          <p:nvPr/>
        </p:nvGrpSpPr>
        <p:grpSpPr>
          <a:xfrm>
            <a:off x="2802994" y="1065878"/>
            <a:ext cx="2664429" cy="2000245"/>
            <a:chOff x="1709119" y="1886461"/>
            <a:chExt cx="2664429" cy="200024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9BDE218-AA56-43A2-AB38-A76DD0448F55}"/>
                </a:ext>
              </a:extLst>
            </p:cNvPr>
            <p:cNvGrpSpPr/>
            <p:nvPr/>
          </p:nvGrpSpPr>
          <p:grpSpPr>
            <a:xfrm>
              <a:off x="2953704" y="2994457"/>
              <a:ext cx="175260" cy="892249"/>
              <a:chOff x="1839477" y="2994457"/>
              <a:chExt cx="175260" cy="892249"/>
            </a:xfrm>
            <a:solidFill>
              <a:schemeClr val="accent1"/>
            </a:solidFill>
          </p:grpSpPr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2684CF99-1498-4AAA-B560-224188DA4307}"/>
                  </a:ext>
                </a:extLst>
              </p:cNvPr>
              <p:cNvCxnSpPr>
                <a:cxnSpLocks/>
                <a:stCxn id="15" idx="0"/>
                <a:endCxn id="11" idx="2"/>
              </p:cNvCxnSpPr>
              <p:nvPr/>
            </p:nvCxnSpPr>
            <p:spPr>
              <a:xfrm flipV="1">
                <a:off x="1927107" y="2994457"/>
                <a:ext cx="0" cy="706204"/>
              </a:xfrm>
              <a:prstGeom prst="straightConnector1">
                <a:avLst/>
              </a:prstGeom>
              <a:grpFill/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2FD72D1-7213-405E-ADB3-0E06F48934D8}"/>
                  </a:ext>
                </a:extLst>
              </p:cNvPr>
              <p:cNvSpPr/>
              <p:nvPr/>
            </p:nvSpPr>
            <p:spPr>
              <a:xfrm>
                <a:off x="1839477" y="3700661"/>
                <a:ext cx="175260" cy="1860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754D32-AD97-437C-AE87-E082284FC0C7}"/>
                </a:ext>
              </a:extLst>
            </p:cNvPr>
            <p:cNvSpPr txBox="1"/>
            <p:nvPr/>
          </p:nvSpPr>
          <p:spPr>
            <a:xfrm>
              <a:off x="1709119" y="1886461"/>
              <a:ext cx="2664429" cy="1107996"/>
            </a:xfrm>
            <a:prstGeom prst="rect">
              <a:avLst/>
            </a:prstGeom>
            <a:solidFill>
              <a:srgbClr val="ECF3FA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USENIX 2011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Edward J. Schwartz's Initial Proposal of 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Automated ROP Exploitation!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9D76ADC-DDD9-4A49-BD68-78B2CFE98770}"/>
              </a:ext>
            </a:extLst>
          </p:cNvPr>
          <p:cNvSpPr txBox="1"/>
          <p:nvPr/>
        </p:nvSpPr>
        <p:spPr>
          <a:xfrm>
            <a:off x="219354" y="2419102"/>
            <a:ext cx="1849119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CCS 2007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Hovav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Shacham‘s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First Time Proposal of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ROP Attacks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6A97CA8-CDAF-4DE8-BA2F-BB29367BE3DE}"/>
              </a:ext>
            </a:extLst>
          </p:cNvPr>
          <p:cNvGrpSpPr/>
          <p:nvPr/>
        </p:nvGrpSpPr>
        <p:grpSpPr>
          <a:xfrm>
            <a:off x="5601201" y="1524978"/>
            <a:ext cx="2931987" cy="1541145"/>
            <a:chOff x="1575340" y="2345561"/>
            <a:chExt cx="2931987" cy="1541145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C3D31B5-4507-4530-AB97-7B37D8661BF3}"/>
                </a:ext>
              </a:extLst>
            </p:cNvPr>
            <p:cNvGrpSpPr/>
            <p:nvPr/>
          </p:nvGrpSpPr>
          <p:grpSpPr>
            <a:xfrm>
              <a:off x="2953704" y="2991892"/>
              <a:ext cx="175260" cy="894814"/>
              <a:chOff x="1839477" y="2991892"/>
              <a:chExt cx="175260" cy="894814"/>
            </a:xfrm>
            <a:solidFill>
              <a:schemeClr val="accent1"/>
            </a:solidFill>
          </p:grpSpPr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9D301CC4-ECFF-440C-B315-C08CE787304D}"/>
                  </a:ext>
                </a:extLst>
              </p:cNvPr>
              <p:cNvCxnSpPr>
                <a:cxnSpLocks/>
                <a:stCxn id="36" idx="0"/>
                <a:endCxn id="34" idx="2"/>
              </p:cNvCxnSpPr>
              <p:nvPr/>
            </p:nvCxnSpPr>
            <p:spPr>
              <a:xfrm flipV="1">
                <a:off x="1927107" y="2991892"/>
                <a:ext cx="0" cy="708769"/>
              </a:xfrm>
              <a:prstGeom prst="straightConnector1">
                <a:avLst/>
              </a:prstGeom>
              <a:grpFill/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035E0B5-40A8-4CAC-8FF5-75539F507C47}"/>
                  </a:ext>
                </a:extLst>
              </p:cNvPr>
              <p:cNvSpPr/>
              <p:nvPr/>
            </p:nvSpPr>
            <p:spPr>
              <a:xfrm>
                <a:off x="1839477" y="3700661"/>
                <a:ext cx="175260" cy="1860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11C8103-3D83-4E28-9375-6DD39FD96F26}"/>
                </a:ext>
              </a:extLst>
            </p:cNvPr>
            <p:cNvSpPr txBox="1"/>
            <p:nvPr/>
          </p:nvSpPr>
          <p:spPr>
            <a:xfrm>
              <a:off x="1575340" y="2345561"/>
              <a:ext cx="2931987" cy="646331"/>
            </a:xfrm>
            <a:prstGeom prst="rect">
              <a:avLst/>
            </a:prstGeom>
            <a:solidFill>
              <a:srgbClr val="ECF3FA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Open-Source Tool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AngRop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Exrop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Ropium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F7AD9CAC-24B8-4A22-B1F1-CD9CC6343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4" y="3668563"/>
            <a:ext cx="3637280" cy="114525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65A3A0EB-F939-44D8-AE9F-FDF16FEF403C}"/>
              </a:ext>
            </a:extLst>
          </p:cNvPr>
          <p:cNvSpPr txBox="1"/>
          <p:nvPr/>
        </p:nvSpPr>
        <p:spPr>
          <a:xfrm>
            <a:off x="1725160" y="5128948"/>
            <a:ext cx="213147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Manual ROP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D6D2340-7761-4B64-9947-C944462E4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" y="4784874"/>
            <a:ext cx="1039340" cy="103934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C1B9227-77A6-4B38-8515-D0285371A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89" y="3749410"/>
            <a:ext cx="1001584" cy="100158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F0941D7-1BC4-4E5D-AB09-CAE716686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49" y="3754721"/>
            <a:ext cx="1000292" cy="100029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E3A493C-934D-4122-88B5-97C5E56C12D2}"/>
              </a:ext>
            </a:extLst>
          </p:cNvPr>
          <p:cNvSpPr txBox="1"/>
          <p:nvPr/>
        </p:nvSpPr>
        <p:spPr>
          <a:xfrm>
            <a:off x="5110231" y="4953296"/>
            <a:ext cx="245711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Heuristic-Based Automation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49F6A46-2A9B-435E-A04B-C74B480EA0B1}"/>
              </a:ext>
            </a:extLst>
          </p:cNvPr>
          <p:cNvGrpSpPr/>
          <p:nvPr/>
        </p:nvGrpSpPr>
        <p:grpSpPr>
          <a:xfrm>
            <a:off x="8800744" y="1524978"/>
            <a:ext cx="2931987" cy="1541145"/>
            <a:chOff x="1575340" y="2345561"/>
            <a:chExt cx="2931987" cy="1541145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7E55C88-6B68-4532-A4E8-061B78B0DB1D}"/>
                </a:ext>
              </a:extLst>
            </p:cNvPr>
            <p:cNvGrpSpPr/>
            <p:nvPr/>
          </p:nvGrpSpPr>
          <p:grpSpPr>
            <a:xfrm>
              <a:off x="2953704" y="2991892"/>
              <a:ext cx="175260" cy="894814"/>
              <a:chOff x="1839477" y="2991892"/>
              <a:chExt cx="175260" cy="894814"/>
            </a:xfrm>
            <a:solidFill>
              <a:schemeClr val="accent1"/>
            </a:solidFill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88269A76-52FD-4229-8ACC-77819D173AB0}"/>
                  </a:ext>
                </a:extLst>
              </p:cNvPr>
              <p:cNvCxnSpPr>
                <a:cxnSpLocks/>
                <a:stCxn id="59" idx="0"/>
                <a:endCxn id="57" idx="2"/>
              </p:cNvCxnSpPr>
              <p:nvPr/>
            </p:nvCxnSpPr>
            <p:spPr>
              <a:xfrm flipV="1">
                <a:off x="1927107" y="2991892"/>
                <a:ext cx="0" cy="708769"/>
              </a:xfrm>
              <a:prstGeom prst="straightConnector1">
                <a:avLst/>
              </a:prstGeom>
              <a:grpFill/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8AD88508-BFB5-4C7A-92D4-8A912BB8F036}"/>
                  </a:ext>
                </a:extLst>
              </p:cNvPr>
              <p:cNvSpPr/>
              <p:nvPr/>
            </p:nvSpPr>
            <p:spPr>
              <a:xfrm>
                <a:off x="1839477" y="3700661"/>
                <a:ext cx="175260" cy="1860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52996D9-3EF5-40E5-A724-76837E80F193}"/>
                </a:ext>
              </a:extLst>
            </p:cNvPr>
            <p:cNvSpPr txBox="1"/>
            <p:nvPr/>
          </p:nvSpPr>
          <p:spPr>
            <a:xfrm>
              <a:off x="1575340" y="2345561"/>
              <a:ext cx="2931987" cy="646331"/>
            </a:xfrm>
            <a:prstGeom prst="rect">
              <a:avLst/>
            </a:prstGeom>
            <a:solidFill>
              <a:srgbClr val="ECF3FA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CCS 20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Esorics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21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endPara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Limbo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SGC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3BFB5668-6D99-4AAE-9C84-40565FEB0942}"/>
              </a:ext>
            </a:extLst>
          </p:cNvPr>
          <p:cNvSpPr txBox="1"/>
          <p:nvPr/>
        </p:nvSpPr>
        <p:spPr>
          <a:xfrm>
            <a:off x="11678136" y="262924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7DB543F-F9CC-4153-880B-E8CB080D31E1}"/>
              </a:ext>
            </a:extLst>
          </p:cNvPr>
          <p:cNvSpPr txBox="1"/>
          <p:nvPr/>
        </p:nvSpPr>
        <p:spPr>
          <a:xfrm>
            <a:off x="8950552" y="4944281"/>
            <a:ext cx="272758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Exploratory-Based Automation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779213EA-E81B-4B16-9E6B-347E04AB2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8" y="3817672"/>
            <a:ext cx="847032" cy="847032"/>
          </a:xfrm>
          <a:prstGeom prst="rect">
            <a:avLst/>
          </a:prstGeom>
        </p:spPr>
      </p:pic>
      <p:pic>
        <p:nvPicPr>
          <p:cNvPr id="2049" name="图片 2048">
            <a:extLst>
              <a:ext uri="{FF2B5EF4-FFF2-40B4-BE49-F238E27FC236}">
                <a16:creationId xmlns:a16="http://schemas.microsoft.com/office/drawing/2014/main" id="{5726FFD3-6A48-4A77-836A-27793C21C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368" y="3810874"/>
            <a:ext cx="860628" cy="8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9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Past and Present of  Return-Oriented Programming Automation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D73FCBA-EDCF-4176-80BF-84F1146C7BD5}"/>
              </a:ext>
            </a:extLst>
          </p:cNvPr>
          <p:cNvGrpSpPr/>
          <p:nvPr/>
        </p:nvGrpSpPr>
        <p:grpSpPr>
          <a:xfrm>
            <a:off x="284480" y="1002943"/>
            <a:ext cx="2950770" cy="2438400"/>
            <a:chOff x="284480" y="812800"/>
            <a:chExt cx="2950770" cy="243840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9202C18-CE0B-49BE-AC77-355E89FDD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187" y="981407"/>
              <a:ext cx="1001584" cy="100158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4DE0983-FE50-469B-8700-A4EDC6B9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478" y="1011083"/>
              <a:ext cx="1000292" cy="1000292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06FFFAE-8D37-41BA-AE31-D137448CD7DA}"/>
                </a:ext>
              </a:extLst>
            </p:cNvPr>
            <p:cNvSpPr txBox="1"/>
            <p:nvPr/>
          </p:nvSpPr>
          <p:spPr>
            <a:xfrm>
              <a:off x="406150" y="2189776"/>
              <a:ext cx="2692649" cy="8309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Heuristic-Based Automation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48D32C1-1573-41EE-9645-DFFECFEF1672}"/>
                </a:ext>
              </a:extLst>
            </p:cNvPr>
            <p:cNvSpPr/>
            <p:nvPr/>
          </p:nvSpPr>
          <p:spPr>
            <a:xfrm>
              <a:off x="284480" y="812800"/>
              <a:ext cx="2950770" cy="2438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ADD448-132C-4C3E-9094-F6B6C6A0AA67}"/>
              </a:ext>
            </a:extLst>
          </p:cNvPr>
          <p:cNvGrpSpPr/>
          <p:nvPr/>
        </p:nvGrpSpPr>
        <p:grpSpPr>
          <a:xfrm>
            <a:off x="284480" y="3917950"/>
            <a:ext cx="2950770" cy="2438400"/>
            <a:chOff x="290270" y="3606800"/>
            <a:chExt cx="2950770" cy="243840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4E1EC48-AC63-4B9A-810A-ACBA3E8C3E9A}"/>
                </a:ext>
              </a:extLst>
            </p:cNvPr>
            <p:cNvSpPr txBox="1"/>
            <p:nvPr/>
          </p:nvSpPr>
          <p:spPr>
            <a:xfrm>
              <a:off x="406151" y="5035802"/>
              <a:ext cx="2692649" cy="8309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Exploratory-Based Automation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352177F-5351-4C4C-AB07-EF8D605D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47" y="3909193"/>
              <a:ext cx="847032" cy="84703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D0FE6E3-9305-4E16-9453-176A92D3B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969" y="3965372"/>
              <a:ext cx="860628" cy="860628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C914CD-D103-4178-B062-BF011CA95F97}"/>
                </a:ext>
              </a:extLst>
            </p:cNvPr>
            <p:cNvSpPr/>
            <p:nvPr/>
          </p:nvSpPr>
          <p:spPr>
            <a:xfrm>
              <a:off x="290270" y="3606800"/>
              <a:ext cx="2950770" cy="2438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CFD5BEA-848D-40C0-B961-54418F3B4581}"/>
              </a:ext>
            </a:extLst>
          </p:cNvPr>
          <p:cNvSpPr txBox="1"/>
          <p:nvPr/>
        </p:nvSpPr>
        <p:spPr>
          <a:xfrm>
            <a:off x="3423920" y="1002943"/>
            <a:ext cx="4358640" cy="239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Gadgets Classification Based On semantic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REG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MEMORY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MEMORY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870727-301D-443B-B8A3-86C66A2FF722}"/>
              </a:ext>
            </a:extLst>
          </p:cNvPr>
          <p:cNvSpPr txBox="1"/>
          <p:nvPr/>
        </p:nvSpPr>
        <p:spPr>
          <a:xfrm>
            <a:off x="6609362" y="3348538"/>
            <a:ext cx="547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through MOV-connection Graph or Rules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2E416D-37A3-4AD7-BD3F-4088CA6B2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413" y="1318077"/>
            <a:ext cx="2232853" cy="21109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6DE332-2624-4B02-9A04-EFCE4DE90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6323" y="1313882"/>
            <a:ext cx="2240474" cy="20728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C0FA6F2-F88F-4F83-9C8E-21043EF98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0643" y="3951633"/>
            <a:ext cx="4526877" cy="225999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39A1FCC2-157D-486D-94C0-F705A4FF5122}"/>
              </a:ext>
            </a:extLst>
          </p:cNvPr>
          <p:cNvSpPr txBox="1"/>
          <p:nvPr/>
        </p:nvSpPr>
        <p:spPr>
          <a:xfrm>
            <a:off x="3698240" y="6356706"/>
            <a:ext cx="709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Chains Based on Concolic Execution OR SAT/SMT Solver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E14593F-CDD9-4870-BBAB-7F59416A8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158" y="4529309"/>
            <a:ext cx="3938245" cy="10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9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After 15 Years: Why Are We Even Talking About This?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EBDD4C5-FE13-457A-9914-41CBB2D2380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068473" y="2973100"/>
            <a:ext cx="9664258" cy="20171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C10DCB3-A6EC-4C6B-9E4C-FCE53F726105}"/>
              </a:ext>
            </a:extLst>
          </p:cNvPr>
          <p:cNvGrpSpPr/>
          <p:nvPr/>
        </p:nvGrpSpPr>
        <p:grpSpPr>
          <a:xfrm>
            <a:off x="2849141" y="1176506"/>
            <a:ext cx="2572135" cy="1889617"/>
            <a:chOff x="1755266" y="1997089"/>
            <a:chExt cx="2572135" cy="188961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9BDE218-AA56-43A2-AB38-A76DD0448F55}"/>
                </a:ext>
              </a:extLst>
            </p:cNvPr>
            <p:cNvGrpSpPr/>
            <p:nvPr/>
          </p:nvGrpSpPr>
          <p:grpSpPr>
            <a:xfrm>
              <a:off x="2953704" y="3105085"/>
              <a:ext cx="175260" cy="781621"/>
              <a:chOff x="1839477" y="3105085"/>
              <a:chExt cx="175260" cy="781621"/>
            </a:xfrm>
            <a:solidFill>
              <a:schemeClr val="accent1"/>
            </a:solidFill>
          </p:grpSpPr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2684CF99-1498-4AAA-B560-224188DA4307}"/>
                  </a:ext>
                </a:extLst>
              </p:cNvPr>
              <p:cNvCxnSpPr>
                <a:cxnSpLocks/>
                <a:stCxn id="15" idx="0"/>
                <a:endCxn id="11" idx="2"/>
              </p:cNvCxnSpPr>
              <p:nvPr/>
            </p:nvCxnSpPr>
            <p:spPr>
              <a:xfrm flipV="1">
                <a:off x="1927107" y="3105085"/>
                <a:ext cx="0" cy="595576"/>
              </a:xfrm>
              <a:prstGeom prst="straightConnector1">
                <a:avLst/>
              </a:prstGeom>
              <a:grpFill/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2FD72D1-7213-405E-ADB3-0E06F48934D8}"/>
                  </a:ext>
                </a:extLst>
              </p:cNvPr>
              <p:cNvSpPr/>
              <p:nvPr/>
            </p:nvSpPr>
            <p:spPr>
              <a:xfrm>
                <a:off x="1839477" y="3700661"/>
                <a:ext cx="175260" cy="1860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754D32-AD97-437C-AE87-E082284FC0C7}"/>
                </a:ext>
              </a:extLst>
            </p:cNvPr>
            <p:cNvSpPr txBox="1"/>
            <p:nvPr/>
          </p:nvSpPr>
          <p:spPr>
            <a:xfrm>
              <a:off x="1755266" y="1997089"/>
              <a:ext cx="2572135" cy="1107996"/>
            </a:xfrm>
            <a:prstGeom prst="rect">
              <a:avLst/>
            </a:prstGeom>
            <a:solidFill>
              <a:srgbClr val="ECF3FA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USENIX 2011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Edward J. Schwartz's Initial Proposal of </a:t>
              </a:r>
              <a:r>
                <a:rPr lang="en-US" altLang="zh-CN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Automated ROP Exploitation!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9D76ADC-DDD9-4A49-BD68-78B2CFE98770}"/>
              </a:ext>
            </a:extLst>
          </p:cNvPr>
          <p:cNvSpPr txBox="1"/>
          <p:nvPr/>
        </p:nvSpPr>
        <p:spPr>
          <a:xfrm>
            <a:off x="219354" y="2419102"/>
            <a:ext cx="1849119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CCS 2007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Hovav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Shacham‘s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First Time Proposal of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ROP Attacks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6A97CA8-CDAF-4DE8-BA2F-BB29367BE3DE}"/>
              </a:ext>
            </a:extLst>
          </p:cNvPr>
          <p:cNvGrpSpPr/>
          <p:nvPr/>
        </p:nvGrpSpPr>
        <p:grpSpPr>
          <a:xfrm>
            <a:off x="5601201" y="1524978"/>
            <a:ext cx="2931987" cy="1541145"/>
            <a:chOff x="1575340" y="2345561"/>
            <a:chExt cx="2931987" cy="1541145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C3D31B5-4507-4530-AB97-7B37D8661BF3}"/>
                </a:ext>
              </a:extLst>
            </p:cNvPr>
            <p:cNvGrpSpPr/>
            <p:nvPr/>
          </p:nvGrpSpPr>
          <p:grpSpPr>
            <a:xfrm>
              <a:off x="2953704" y="2991892"/>
              <a:ext cx="175260" cy="894814"/>
              <a:chOff x="1839477" y="2991892"/>
              <a:chExt cx="175260" cy="894814"/>
            </a:xfrm>
            <a:solidFill>
              <a:schemeClr val="accent1"/>
            </a:solidFill>
          </p:grpSpPr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9D301CC4-ECFF-440C-B315-C08CE787304D}"/>
                  </a:ext>
                </a:extLst>
              </p:cNvPr>
              <p:cNvCxnSpPr>
                <a:cxnSpLocks/>
                <a:stCxn id="36" idx="0"/>
                <a:endCxn id="34" idx="2"/>
              </p:cNvCxnSpPr>
              <p:nvPr/>
            </p:nvCxnSpPr>
            <p:spPr>
              <a:xfrm flipV="1">
                <a:off x="1927107" y="2991892"/>
                <a:ext cx="0" cy="708769"/>
              </a:xfrm>
              <a:prstGeom prst="straightConnector1">
                <a:avLst/>
              </a:prstGeom>
              <a:grpFill/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035E0B5-40A8-4CAC-8FF5-75539F507C47}"/>
                  </a:ext>
                </a:extLst>
              </p:cNvPr>
              <p:cNvSpPr/>
              <p:nvPr/>
            </p:nvSpPr>
            <p:spPr>
              <a:xfrm>
                <a:off x="1839477" y="3700661"/>
                <a:ext cx="175260" cy="1860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11C8103-3D83-4E28-9375-6DD39FD96F26}"/>
                </a:ext>
              </a:extLst>
            </p:cNvPr>
            <p:cNvSpPr txBox="1"/>
            <p:nvPr/>
          </p:nvSpPr>
          <p:spPr>
            <a:xfrm>
              <a:off x="1575340" y="2345561"/>
              <a:ext cx="2931987" cy="646331"/>
            </a:xfrm>
            <a:prstGeom prst="rect">
              <a:avLst/>
            </a:prstGeom>
            <a:solidFill>
              <a:srgbClr val="ECF3FA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Open-Source Tool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AngRop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Exrop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Ropium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F7AD9CAC-24B8-4A22-B1F1-CD9CC6343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4" y="3668563"/>
            <a:ext cx="3637280" cy="114525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65A3A0EB-F939-44D8-AE9F-FDF16FEF403C}"/>
              </a:ext>
            </a:extLst>
          </p:cNvPr>
          <p:cNvSpPr txBox="1"/>
          <p:nvPr/>
        </p:nvSpPr>
        <p:spPr>
          <a:xfrm>
            <a:off x="1725160" y="5128948"/>
            <a:ext cx="213147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Manual ROP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D6D2340-7761-4B64-9947-C944462E4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" y="4784874"/>
            <a:ext cx="1039340" cy="103934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C1B9227-77A6-4B38-8515-D0285371A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89" y="3749410"/>
            <a:ext cx="1001584" cy="100158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F0941D7-1BC4-4E5D-AB09-CAE716686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49" y="3754721"/>
            <a:ext cx="1000292" cy="100029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E3A493C-934D-4122-88B5-97C5E56C12D2}"/>
              </a:ext>
            </a:extLst>
          </p:cNvPr>
          <p:cNvSpPr txBox="1"/>
          <p:nvPr/>
        </p:nvSpPr>
        <p:spPr>
          <a:xfrm>
            <a:off x="5110231" y="4953296"/>
            <a:ext cx="245711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Heuristic-Based Automation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49F6A46-2A9B-435E-A04B-C74B480EA0B1}"/>
              </a:ext>
            </a:extLst>
          </p:cNvPr>
          <p:cNvGrpSpPr/>
          <p:nvPr/>
        </p:nvGrpSpPr>
        <p:grpSpPr>
          <a:xfrm>
            <a:off x="8800744" y="1524978"/>
            <a:ext cx="2931987" cy="1541145"/>
            <a:chOff x="1575340" y="2345561"/>
            <a:chExt cx="2931987" cy="1541145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7E55C88-6B68-4532-A4E8-061B78B0DB1D}"/>
                </a:ext>
              </a:extLst>
            </p:cNvPr>
            <p:cNvGrpSpPr/>
            <p:nvPr/>
          </p:nvGrpSpPr>
          <p:grpSpPr>
            <a:xfrm>
              <a:off x="2953704" y="2991892"/>
              <a:ext cx="175260" cy="894814"/>
              <a:chOff x="1839477" y="2991892"/>
              <a:chExt cx="175260" cy="894814"/>
            </a:xfrm>
            <a:solidFill>
              <a:schemeClr val="accent1"/>
            </a:solidFill>
          </p:grpSpPr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88269A76-52FD-4229-8ACC-77819D173AB0}"/>
                  </a:ext>
                </a:extLst>
              </p:cNvPr>
              <p:cNvCxnSpPr>
                <a:cxnSpLocks/>
                <a:stCxn id="59" idx="0"/>
                <a:endCxn id="57" idx="2"/>
              </p:cNvCxnSpPr>
              <p:nvPr/>
            </p:nvCxnSpPr>
            <p:spPr>
              <a:xfrm flipV="1">
                <a:off x="1927107" y="2991892"/>
                <a:ext cx="0" cy="708769"/>
              </a:xfrm>
              <a:prstGeom prst="straightConnector1">
                <a:avLst/>
              </a:prstGeom>
              <a:grpFill/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8AD88508-BFB5-4C7A-92D4-8A912BB8F036}"/>
                  </a:ext>
                </a:extLst>
              </p:cNvPr>
              <p:cNvSpPr/>
              <p:nvPr/>
            </p:nvSpPr>
            <p:spPr>
              <a:xfrm>
                <a:off x="1839477" y="3700661"/>
                <a:ext cx="175260" cy="1860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52996D9-3EF5-40E5-A724-76837E80F193}"/>
                </a:ext>
              </a:extLst>
            </p:cNvPr>
            <p:cNvSpPr txBox="1"/>
            <p:nvPr/>
          </p:nvSpPr>
          <p:spPr>
            <a:xfrm>
              <a:off x="1575340" y="2345561"/>
              <a:ext cx="2931987" cy="646331"/>
            </a:xfrm>
            <a:prstGeom prst="rect">
              <a:avLst/>
            </a:prstGeom>
            <a:solidFill>
              <a:srgbClr val="ECF3FA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CCS 20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Esorics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21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endPara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Limbo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SGC</a:t>
              </a:r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3BFB5668-6D99-4AAE-9C84-40565FEB0942}"/>
              </a:ext>
            </a:extLst>
          </p:cNvPr>
          <p:cNvSpPr txBox="1"/>
          <p:nvPr/>
        </p:nvSpPr>
        <p:spPr>
          <a:xfrm>
            <a:off x="11678136" y="262924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7DB543F-F9CC-4153-880B-E8CB080D31E1}"/>
              </a:ext>
            </a:extLst>
          </p:cNvPr>
          <p:cNvSpPr txBox="1"/>
          <p:nvPr/>
        </p:nvSpPr>
        <p:spPr>
          <a:xfrm>
            <a:off x="8950552" y="4944281"/>
            <a:ext cx="272758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Exploratory-Based Automation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779213EA-E81B-4B16-9E6B-347E04AB2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8" y="3817672"/>
            <a:ext cx="847032" cy="847032"/>
          </a:xfrm>
          <a:prstGeom prst="rect">
            <a:avLst/>
          </a:prstGeom>
        </p:spPr>
      </p:pic>
      <p:pic>
        <p:nvPicPr>
          <p:cNvPr id="2049" name="图片 2048">
            <a:extLst>
              <a:ext uri="{FF2B5EF4-FFF2-40B4-BE49-F238E27FC236}">
                <a16:creationId xmlns:a16="http://schemas.microsoft.com/office/drawing/2014/main" id="{5726FFD3-6A48-4A77-836A-27793C21C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368" y="3810874"/>
            <a:ext cx="860628" cy="8606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BC44EB-2889-4256-AF77-10F805C5EE8A}"/>
              </a:ext>
            </a:extLst>
          </p:cNvPr>
          <p:cNvSpPr/>
          <p:nvPr/>
        </p:nvSpPr>
        <p:spPr>
          <a:xfrm>
            <a:off x="111760" y="1046480"/>
            <a:ext cx="12009120" cy="5080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Why Are We Even Talking About This ?</a:t>
            </a:r>
          </a:p>
        </p:txBody>
      </p:sp>
    </p:spTree>
    <p:extLst>
      <p:ext uri="{BB962C8B-B14F-4D97-AF65-F5344CB8AC3E}">
        <p14:creationId xmlns:p14="http://schemas.microsoft.com/office/powerpoint/2010/main" val="105115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After 15 Years: Why Are We Even Talking About This?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D73FCBA-EDCF-4176-80BF-84F1146C7BD5}"/>
              </a:ext>
            </a:extLst>
          </p:cNvPr>
          <p:cNvGrpSpPr/>
          <p:nvPr/>
        </p:nvGrpSpPr>
        <p:grpSpPr>
          <a:xfrm>
            <a:off x="174120" y="2539236"/>
            <a:ext cx="2950770" cy="2438400"/>
            <a:chOff x="284480" y="812800"/>
            <a:chExt cx="2950770" cy="243840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9202C18-CE0B-49BE-AC77-355E89FDD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187" y="981407"/>
              <a:ext cx="1001584" cy="100158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4DE0983-FE50-469B-8700-A4EDC6B9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478" y="1011083"/>
              <a:ext cx="1000292" cy="1000292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06FFFAE-8D37-41BA-AE31-D137448CD7DA}"/>
                </a:ext>
              </a:extLst>
            </p:cNvPr>
            <p:cNvSpPr txBox="1"/>
            <p:nvPr/>
          </p:nvSpPr>
          <p:spPr>
            <a:xfrm>
              <a:off x="406150" y="2189776"/>
              <a:ext cx="2692649" cy="8309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Heuristic-Based Automation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48D32C1-1573-41EE-9645-DFFECFEF1672}"/>
                </a:ext>
              </a:extLst>
            </p:cNvPr>
            <p:cNvSpPr/>
            <p:nvPr/>
          </p:nvSpPr>
          <p:spPr>
            <a:xfrm>
              <a:off x="284480" y="812800"/>
              <a:ext cx="2950770" cy="2438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6569E88-EDCE-42B8-8498-C16A60E6D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69" b="96383" l="7997" r="92422">
                        <a14:foregroundMark x1="80998" y1="89643" x2="86062" y2="74827"/>
                        <a14:foregroundMark x1="85644" y1="87909" x2="85453" y2="74827"/>
                        <a14:foregroundMark x1="85339" y1="84638" x2="84615" y2="85332"/>
                        <a14:foregroundMark x1="86291" y1="86819" x2="82506" y2="70609"/>
                        <a14:foregroundMark x1="80579" y1="67939" x2="86748" y2="48216"/>
                        <a14:foregroundMark x1="86748" y1="48216" x2="87738" y2="46878"/>
                        <a14:foregroundMark x1="82445" y1="67542" x2="88043" y2="51041"/>
                        <a14:foregroundMark x1="88043" y1="51041" x2="84006" y2="56987"/>
                        <a14:foregroundMark x1="80160" y1="42567" x2="92498" y2="48860"/>
                        <a14:foregroundMark x1="92498" y1="48860" x2="76771" y2="39544"/>
                        <a14:foregroundMark x1="76771" y1="39544" x2="75590" y2="39891"/>
                        <a14:foregroundMark x1="85758" y1="40932" x2="84501" y2="41873"/>
                        <a14:foregroundMark x1="69383" y1="83449" x2="70526" y2="83449"/>
                        <a14:foregroundMark x1="65842" y1="74827" x2="70297" y2="96383"/>
                        <a14:foregroundMark x1="65232" y1="78196" x2="63976" y2="85332"/>
                        <a14:foregroundMark x1="39832" y1="79534" x2="31036" y2="66056"/>
                        <a14:foregroundMark x1="32064" y1="80327" x2="28446" y2="73984"/>
                        <a14:foregroundMark x1="11843" y1="34737" x2="8720" y2="34192"/>
                        <a14:foregroundMark x1="9486" y1="31418" x2="12681" y2="32309"/>
                        <a14:foregroundMark x1="11228" y1="31351" x2="13938" y2="32458"/>
                        <a14:foregroundMark x1="82940" y1="14668" x2="80998" y2="18583"/>
                        <a14:foregroundMark x1="91356" y1="32854" x2="92193" y2="24232"/>
                        <a14:foregroundMark x1="83473" y1="69029" x2="80883" y2="68583"/>
                        <a14:foregroundMark x1="51866" y1="8969" x2="71668" y2="9514"/>
                        <a14:foregroundMark x1="88766" y1="30030" x2="88157" y2="15213"/>
                        <a14:foregroundMark x1="80350" y1="13033" x2="73420" y2="13181"/>
                        <a14:backgroundMark x1="72277" y1="36521" x2="53085" y2="39693"/>
                        <a14:backgroundMark x1="53085" y1="39693" x2="69726" y2="37760"/>
                        <a14:backgroundMark x1="69726" y1="37760" x2="69878" y2="37314"/>
                        <a14:backgroundMark x1="60663" y1="32607" x2="60244" y2="26264"/>
                        <a14:backgroundMark x1="51561" y1="32607" x2="51028" y2="27205"/>
                        <a14:backgroundMark x1="50838" y1="22200" x2="50609" y2="15312"/>
                        <a14:backgroundMark x1="30922" y1="55253" x2="35187" y2="57532"/>
                        <a14:backgroundMark x1="17746" y1="59960" x2="22315" y2="59713"/>
                        <a14:backgroundMark x1="20335" y1="45144" x2="23153" y2="46333"/>
                        <a14:backgroundMark x1="19840" y1="35282" x2="15385" y2="32458"/>
                        <a14:backgroundMark x1="7807" y1="29485" x2="13404" y2="29881"/>
                        <a14:backgroundMark x1="6664" y1="29633" x2="6664" y2="30178"/>
                        <a14:backgroundMark x1="57464" y1="68731" x2="54341" y2="62389"/>
                        <a14:backgroundMark x1="43679" y1="79138" x2="43679" y2="70912"/>
                        <a14:backgroundMark x1="54151" y1="69425" x2="50724" y2="69970"/>
                        <a14:backgroundMark x1="51447" y1="69822" x2="58187" y2="73588"/>
                        <a14:backgroundMark x1="54874" y1="57433" x2="54151" y2="53518"/>
                        <a14:backgroundMark x1="54037" y1="53617" x2="53618" y2="51090"/>
                        <a14:backgroundMark x1="72887" y1="70069" x2="75819" y2="61843"/>
                        <a14:backgroundMark x1="74448" y1="56591" x2="73953" y2="54708"/>
                        <a14:backgroundMark x1="72582" y1="73043" x2="69878" y2="68484"/>
                        <a14:backgroundMark x1="59749" y1="76957" x2="60548" y2="68880"/>
                        <a14:backgroundMark x1="61310" y1="80624" x2="61500" y2="75867"/>
                        <a14:backgroundMark x1="85149" y1="70515" x2="80579" y2="69277"/>
                        <a14:backgroundMark x1="16603" y1="66056" x2="18469" y2="61298"/>
                        <a14:backgroundMark x1="16717" y1="67146" x2="16908" y2="64172"/>
                        <a14:backgroundMark x1="11843" y1="30426" x2="7997" y2="30575"/>
                        <a14:backgroundMark x1="80579" y1="8424" x2="73001" y2="10208"/>
                        <a14:backgroundMark x1="76238" y1="8969" x2="83359" y2="8424"/>
                        <a14:backgroundMark x1="77456" y1="8870" x2="88233" y2="8573"/>
                        <a14:backgroundMark x1="76961" y1="10059" x2="86900" y2="9366"/>
                        <a14:backgroundMark x1="83359" y1="9118" x2="86672" y2="9514"/>
                        <a14:backgroundMark x1="72810" y1="33003" x2="71554" y2="19772"/>
                        <a14:backgroundMark x1="50838" y1="8870" x2="33968" y2="10159"/>
                        <a14:backgroundMark x1="33968" y1="10159" x2="33701" y2="10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720585" y="1017381"/>
            <a:ext cx="2771907" cy="21301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A52748-6607-48AD-9506-BA9ECF5B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56" b="96916" l="9939" r="90197">
                        <a14:foregroundMark x1="82029" y1="18395" x2="40776" y2="18618"/>
                        <a14:foregroundMark x1="40776" y1="18618" x2="27093" y2="16276"/>
                        <a14:foregroundMark x1="44044" y1="8547" x2="30061" y2="4409"/>
                        <a14:foregroundMark x1="78285" y1="49090" x2="28863" y2="52843"/>
                        <a14:foregroundMark x1="62287" y1="45299" x2="35943" y2="39614"/>
                        <a14:foregroundMark x1="62491" y1="81754" x2="47856" y2="80007"/>
                        <a14:foregroundMark x1="80259" y1="79970" x2="71341" y2="78447"/>
                        <a14:foregroundMark x1="82165" y1="80305" x2="27161" y2="89223"/>
                        <a14:foregroundMark x1="73179" y1="80899" x2="23213" y2="79413"/>
                        <a14:foregroundMark x1="59224" y1="73058" x2="35943" y2="69565"/>
                        <a14:foregroundMark x1="35943" y1="69565" x2="35602" y2="69565"/>
                        <a14:foregroundMark x1="39483" y1="61613" x2="35602" y2="61984"/>
                        <a14:foregroundMark x1="39074" y1="64065" x2="32267" y2="65180"/>
                        <a14:foregroundMark x1="39074" y1="65106" x2="32063" y2="65775"/>
                        <a14:foregroundMark x1="37985" y1="66035" x2="31314" y2="65849"/>
                        <a14:foregroundMark x1="37509" y1="92754" x2="66372" y2="87179"/>
                        <a14:foregroundMark x1="39346" y1="95875" x2="34241" y2="96916"/>
                        <a14:foregroundMark x1="32675" y1="5946" x2="34377" y2="5203"/>
                        <a14:foregroundMark x1="31110" y1="5686" x2="32539" y2="3679"/>
                        <a14:foregroundMark x1="29272" y1="3976" x2="27774" y2="5500"/>
                        <a14:foregroundMark x1="30088" y1="3493" x2="27570" y2="4608"/>
                        <a14:foregroundMark x1="27297" y1="5500" x2="27434" y2="5537"/>
                        <a14:foregroundMark x1="29952" y1="11594" x2="27774" y2="17131"/>
                        <a14:foregroundMark x1="14568" y1="9402" x2="15044" y2="11037"/>
                        <a14:foregroundMark x1="90197" y1="77964" x2="90061" y2="81159"/>
                        <a14:foregroundMark x1="34241" y1="39948" x2="30088" y2="41137"/>
                        <a14:foregroundMark x1="19809" y1="53363" x2="21307" y2="59309"/>
                        <a14:backgroundMark x1="78080" y1="12783" x2="64942" y2="13229"/>
                        <a14:backgroundMark x1="65555" y1="15236" x2="63376" y2="11891"/>
                        <a14:backgroundMark x1="53506" y1="7729" x2="35602" y2="4682"/>
                        <a14:backgroundMark x1="57658" y1="8919" x2="36896" y2="4942"/>
                        <a14:backgroundMark x1="40436" y1="5203" x2="37032" y2="5500"/>
                        <a14:backgroundMark x1="27595" y1="5452" x2="24779" y2="8807"/>
                        <a14:backgroundMark x1="30361" y1="2155" x2="29485" y2="3200"/>
                        <a14:backgroundMark x1="30837" y1="6800" x2="27297" y2="6949"/>
                        <a14:backgroundMark x1="13206" y1="28465" x2="11913" y2="6949"/>
                        <a14:backgroundMark x1="25596" y1="9662" x2="14295" y2="8584"/>
                        <a14:backgroundMark x1="11777" y1="40282" x2="15453" y2="58603"/>
                        <a14:backgroundMark x1="28387" y1="35043" x2="25868" y2="32516"/>
                        <a14:backgroundMark x1="32403" y1="39130" x2="27161" y2="38759"/>
                        <a14:backgroundMark x1="30837" y1="35043" x2="26685" y2="35043"/>
                        <a14:backgroundMark x1="34377" y1="69491" x2="25119" y2="70346"/>
                        <a14:backgroundMark x1="27706" y1="66518" x2="28659" y2="62542"/>
                        <a14:backgroundMark x1="29612" y1="60126" x2="24302" y2="60758"/>
                        <a14:backgroundMark x1="14840" y1="73579" x2="17359" y2="91676"/>
                        <a14:backgroundMark x1="29135" y1="95206" x2="36283" y2="93274"/>
                        <a14:backgroundMark x1="37509" y1="93348" x2="37985" y2="92865"/>
                        <a14:backgroundMark x1="74064" y1="64994" x2="58747" y2="64103"/>
                        <a14:backgroundMark x1="49626" y1="64920" x2="41661" y2="66035"/>
                        <a14:backgroundMark x1="39483" y1="66258" x2="36896" y2="66778"/>
                        <a14:backgroundMark x1="25528" y1="39353" x2="22737" y2="40543"/>
                        <a14:backgroundMark x1="26413" y1="2304" x2="24575" y2="46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752999" y="113177"/>
            <a:ext cx="2172156" cy="39790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19E8F07-5F65-4D39-A63B-EFD069835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85" b="98927" l="6707" r="94294">
                        <a14:foregroundMark x1="9159" y1="31921" x2="9009" y2="43672"/>
                        <a14:foregroundMark x1="10360" y1="34350" x2="8058" y2="31582"/>
                        <a14:foregroundMark x1="6857" y1="32203" x2="6707" y2="46723"/>
                        <a14:foregroundMark x1="42292" y1="10226" x2="46396" y2="24124"/>
                        <a14:foregroundMark x1="42743" y1="29322" x2="40941" y2="26723"/>
                        <a14:foregroundMark x1="37988" y1="26723" x2="29880" y2="7458"/>
                        <a14:foregroundMark x1="37988" y1="20904" x2="34885" y2="5650"/>
                        <a14:foregroundMark x1="50300" y1="18305" x2="43143" y2="5141"/>
                        <a14:foregroundMark x1="49750" y1="12938" x2="41892" y2="6836"/>
                        <a14:foregroundMark x1="72222" y1="87797" x2="66016" y2="93729"/>
                        <a14:foregroundMark x1="71922" y1="97288" x2="74525" y2="98023"/>
                        <a14:foregroundMark x1="68168" y1="98927" x2="74224" y2="98192"/>
                        <a14:foregroundMark x1="89790" y1="54068" x2="90641" y2="52655"/>
                        <a14:foregroundMark x1="94294" y1="49605" x2="93594" y2="367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0585" y="3647774"/>
            <a:ext cx="2417822" cy="21419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7F156C4-A36A-41C9-9D2D-8D2EC91FA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20" b="92335" l="9994" r="89945">
                        <a14:foregroundMark x1="23850" y1="81370" x2="60699" y2="80731"/>
                        <a14:foregroundMark x1="60699" y1="80731" x2="37952" y2="83996"/>
                        <a14:foregroundMark x1="37952" y1="83996" x2="33967" y2="83534"/>
                        <a14:foregroundMark x1="25199" y1="85309" x2="24280" y2="77395"/>
                        <a14:foregroundMark x1="18087" y1="77502" x2="19681" y2="84705"/>
                        <a14:foregroundMark x1="29062" y1="92370" x2="56284" y2="90561"/>
                        <a14:foregroundMark x1="58492" y1="39993" x2="32189" y2="32079"/>
                        <a14:foregroundMark x1="56101" y1="19766" x2="56407" y2="17282"/>
                        <a14:foregroundMark x1="57449" y1="16004" x2="56162" y2="34067"/>
                        <a14:foregroundMark x1="39301" y1="3620" x2="51625" y2="7204"/>
                        <a14:foregroundMark x1="38749" y1="4968" x2="54016" y2="9546"/>
                        <a14:foregroundMark x1="10178" y1="50319" x2="10362" y2="48332"/>
                        <a14:foregroundMark x1="30717" y1="70440" x2="49295" y2="69943"/>
                        <a14:foregroundMark x1="51380" y1="73101" x2="52667" y2="76295"/>
                        <a14:foregroundMark x1="68517" y1="32933" x2="69651" y2="30944"/>
                        <a14:foregroundMark x1="61124" y1="8444" x2="60270" y2="8091"/>
                        <a14:foregroundMark x1="62661" y1="60043" x2="64316" y2="60965"/>
                        <a14:foregroundMark x1="60699" y1="60965" x2="65052" y2="60220"/>
                        <a14:foregroundMark x1="63519" y1="61568" x2="65788" y2="60646"/>
                        <a14:foregroundMark x1="65910" y1="60823" x2="62968" y2="60220"/>
                        <a14:foregroundMark x1="61925" y1="34812" x2="65052" y2="33357"/>
                        <a14:foregroundMark x1="58798" y1="13059" x2="55978" y2="14443"/>
                        <a14:foregroundMark x1="60699" y1="12811" x2="58369" y2="9901"/>
                        <a14:foregroundMark x1="58798" y1="9972" x2="60812" y2="9822"/>
                        <a14:foregroundMark x1="61189" y1="10397" x2="64010" y2="11852"/>
                        <a14:foregroundMark x1="61741" y1="14443" x2="62661" y2="14869"/>
                        <a14:foregroundMark x1="62458" y1="12708" x2="62784" y2="11178"/>
                        <a14:foregroundMark x1="62232" y1="13769" x2="62366" y2="13142"/>
                        <a14:foregroundMark x1="65481" y1="33286" x2="65481" y2="33286"/>
                        <a14:foregroundMark x1="62784" y1="14869" x2="62784" y2="14869"/>
                        <a14:foregroundMark x1="63803" y1="13875" x2="61312" y2="15117"/>
                        <a14:foregroundMark x1="61741" y1="15578" x2="63826" y2="14869"/>
                        <a14:backgroundMark x1="61312" y1="71114" x2="56714" y2="71292"/>
                        <a14:backgroundMark x1="65910" y1="34564" x2="72164" y2="31725"/>
                        <a14:backgroundMark x1="63703" y1="38112" x2="73207" y2="32860"/>
                        <a14:backgroundMark x1="64868" y1="36480" x2="68179" y2="34067"/>
                        <a14:backgroundMark x1="78234" y1="31050" x2="77376" y2="16501"/>
                        <a14:backgroundMark x1="77376" y1="16501" x2="77376" y2="16430"/>
                        <a14:backgroundMark x1="68424" y1="32009" x2="72287" y2="31476"/>
                        <a14:backgroundMark x1="68731" y1="32505" x2="68302" y2="31831"/>
                        <a14:backgroundMark x1="54200" y1="34670" x2="59534" y2="35096"/>
                        <a14:backgroundMark x1="66524" y1="11001" x2="64227" y2="12933"/>
                        <a14:backgroundMark x1="61189" y1="8410" x2="70693" y2="12988"/>
                        <a14:backgroundMark x1="65762" y1="60659" x2="75904" y2="58836"/>
                        <a14:backgroundMark x1="55365" y1="62527" x2="60026" y2="61689"/>
                        <a14:backgroundMark x1="75904" y1="58836" x2="67137" y2="63201"/>
                        <a14:backgroundMark x1="63274" y1="38857" x2="71551" y2="40951"/>
                        <a14:backgroundMark x1="71858" y1="39567" x2="69037" y2="40490"/>
                        <a14:backgroundMark x1="73513" y1="41980" x2="61741" y2="42300"/>
                        <a14:backgroundMark x1="36052" y1="72924" x2="38872" y2="75763"/>
                        <a14:backgroundMark x1="35438" y1="73031" x2="42612" y2="73279"/>
                        <a14:backgroundMark x1="25506" y1="88928" x2="36052" y2="87296"/>
                        <a14:backgroundMark x1="35132" y1="86799" x2="40343" y2="87119"/>
                        <a14:backgroundMark x1="33660" y1="63059" x2="41079" y2="57204"/>
                        <a14:backgroundMark x1="40956" y1="57700" x2="40834" y2="56068"/>
                        <a14:backgroundMark x1="37830" y1="41625" x2="39301" y2="44038"/>
                        <a14:backgroundMark x1="35009" y1="31050" x2="40527" y2="29666"/>
                        <a14:backgroundMark x1="35438" y1="31121" x2="33354" y2="30625"/>
                        <a14:backgroundMark x1="41263" y1="30021" x2="41570" y2="28637"/>
                        <a14:backgroundMark x1="69037" y1="58233" x2="73636" y2="58481"/>
                        <a14:backgroundMark x1="62938" y1="10907" x2="58798" y2="8091"/>
                        <a14:backgroundMark x1="63703" y1="11427" x2="63078" y2="11002"/>
                        <a14:backgroundMark x1="63826" y1="15295" x2="64132" y2="13591"/>
                        <a14:backgroundMark x1="62968" y1="12456" x2="64868" y2="13414"/>
                        <a14:backgroundMark x1="59963" y1="15720" x2="63090" y2="16253"/>
                        <a14:backgroundMark x1="64316" y1="15046" x2="64562" y2="14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746012" y="2935992"/>
            <a:ext cx="2260162" cy="3905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2CD650-2783-4F53-8C68-E0DB0CACA850}"/>
              </a:ext>
            </a:extLst>
          </p:cNvPr>
          <p:cNvSpPr/>
          <p:nvPr/>
        </p:nvSpPr>
        <p:spPr>
          <a:xfrm>
            <a:off x="3720585" y="3149454"/>
            <a:ext cx="2767680" cy="341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Gadgets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0E22C7D-EAAA-4F21-BDD5-276723214F10}"/>
              </a:ext>
            </a:extLst>
          </p:cNvPr>
          <p:cNvSpPr/>
          <p:nvPr/>
        </p:nvSpPr>
        <p:spPr>
          <a:xfrm>
            <a:off x="7997708" y="3147507"/>
            <a:ext cx="3830909" cy="341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ROP Exploit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3E923E2-841F-4F63-8AFD-9A95133C2F0B}"/>
              </a:ext>
            </a:extLst>
          </p:cNvPr>
          <p:cNvSpPr/>
          <p:nvPr/>
        </p:nvSpPr>
        <p:spPr>
          <a:xfrm>
            <a:off x="3720585" y="5789690"/>
            <a:ext cx="2767680" cy="341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Gadgets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77B6A86-B8E9-4B03-A6AE-9CDF34ABADA3}"/>
              </a:ext>
            </a:extLst>
          </p:cNvPr>
          <p:cNvSpPr/>
          <p:nvPr/>
        </p:nvSpPr>
        <p:spPr>
          <a:xfrm>
            <a:off x="7997708" y="5848014"/>
            <a:ext cx="3830909" cy="341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ROP Exploits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4A6B707-0034-4F30-A8D1-D79AD3DA704E}"/>
              </a:ext>
            </a:extLst>
          </p:cNvPr>
          <p:cNvSpPr/>
          <p:nvPr/>
        </p:nvSpPr>
        <p:spPr>
          <a:xfrm>
            <a:off x="6543924" y="1970761"/>
            <a:ext cx="1200647" cy="33511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41BDFD14-BF08-4C78-B400-E5BF8FD2D5CE}"/>
              </a:ext>
            </a:extLst>
          </p:cNvPr>
          <p:cNvSpPr/>
          <p:nvPr/>
        </p:nvSpPr>
        <p:spPr>
          <a:xfrm>
            <a:off x="6543923" y="4585205"/>
            <a:ext cx="1200647" cy="33511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09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9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After 15 Years: Why Are We Even Talking About This?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D73FCBA-EDCF-4176-80BF-84F1146C7BD5}"/>
              </a:ext>
            </a:extLst>
          </p:cNvPr>
          <p:cNvGrpSpPr/>
          <p:nvPr/>
        </p:nvGrpSpPr>
        <p:grpSpPr>
          <a:xfrm>
            <a:off x="284480" y="1002943"/>
            <a:ext cx="2950770" cy="2438400"/>
            <a:chOff x="284480" y="812800"/>
            <a:chExt cx="2950770" cy="243840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9202C18-CE0B-49BE-AC77-355E89FDD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187" y="981407"/>
              <a:ext cx="1001584" cy="100158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4DE0983-FE50-469B-8700-A4EDC6B9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478" y="1011083"/>
              <a:ext cx="1000292" cy="1000292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06FFFAE-8D37-41BA-AE31-D137448CD7DA}"/>
                </a:ext>
              </a:extLst>
            </p:cNvPr>
            <p:cNvSpPr txBox="1"/>
            <p:nvPr/>
          </p:nvSpPr>
          <p:spPr>
            <a:xfrm>
              <a:off x="406150" y="2189776"/>
              <a:ext cx="2692649" cy="8309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Heuristic-Based Automation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48D32C1-1573-41EE-9645-DFFECFEF1672}"/>
                </a:ext>
              </a:extLst>
            </p:cNvPr>
            <p:cNvSpPr/>
            <p:nvPr/>
          </p:nvSpPr>
          <p:spPr>
            <a:xfrm>
              <a:off x="284480" y="812800"/>
              <a:ext cx="2950770" cy="2438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ADD448-132C-4C3E-9094-F6B6C6A0AA67}"/>
              </a:ext>
            </a:extLst>
          </p:cNvPr>
          <p:cNvGrpSpPr/>
          <p:nvPr/>
        </p:nvGrpSpPr>
        <p:grpSpPr>
          <a:xfrm>
            <a:off x="284480" y="3917950"/>
            <a:ext cx="2950770" cy="2438400"/>
            <a:chOff x="290270" y="3606800"/>
            <a:chExt cx="2950770" cy="243840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4E1EC48-AC63-4B9A-810A-ACBA3E8C3E9A}"/>
                </a:ext>
              </a:extLst>
            </p:cNvPr>
            <p:cNvSpPr txBox="1"/>
            <p:nvPr/>
          </p:nvSpPr>
          <p:spPr>
            <a:xfrm>
              <a:off x="406151" y="5035802"/>
              <a:ext cx="2692649" cy="8309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Exploratory-Based Automation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352177F-5351-4C4C-AB07-EF8D605D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47" y="3909193"/>
              <a:ext cx="847032" cy="84703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D0FE6E3-9305-4E16-9453-176A92D3B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969" y="3965372"/>
              <a:ext cx="860628" cy="860628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C914CD-D103-4178-B062-BF011CA95F97}"/>
                </a:ext>
              </a:extLst>
            </p:cNvPr>
            <p:cNvSpPr/>
            <p:nvPr/>
          </p:nvSpPr>
          <p:spPr>
            <a:xfrm>
              <a:off x="290270" y="3606800"/>
              <a:ext cx="2950770" cy="2438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CFD5BEA-848D-40C0-B961-54418F3B4581}"/>
              </a:ext>
            </a:extLst>
          </p:cNvPr>
          <p:cNvSpPr txBox="1"/>
          <p:nvPr/>
        </p:nvSpPr>
        <p:spPr>
          <a:xfrm>
            <a:off x="3423920" y="1002943"/>
            <a:ext cx="4358640" cy="239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Gadgets Classification Based On semantic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REG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MEMORY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MEMORY Gadget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870727-301D-443B-B8A3-86C66A2FF722}"/>
              </a:ext>
            </a:extLst>
          </p:cNvPr>
          <p:cNvSpPr txBox="1"/>
          <p:nvPr/>
        </p:nvSpPr>
        <p:spPr>
          <a:xfrm>
            <a:off x="6609362" y="3348538"/>
            <a:ext cx="547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through MOV-connection Graph or Rules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2E416D-37A3-4AD7-BD3F-4088CA6B2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413" y="1318077"/>
            <a:ext cx="2232853" cy="21109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6DE332-2624-4B02-9A04-EFCE4DE90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6323" y="1313882"/>
            <a:ext cx="2240474" cy="20728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C0FA6F2-F88F-4F83-9C8E-21043EF98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0643" y="3951633"/>
            <a:ext cx="4526877" cy="225999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39A1FCC2-157D-486D-94C0-F705A4FF5122}"/>
              </a:ext>
            </a:extLst>
          </p:cNvPr>
          <p:cNvSpPr txBox="1"/>
          <p:nvPr/>
        </p:nvSpPr>
        <p:spPr>
          <a:xfrm>
            <a:off x="3698240" y="6356706"/>
            <a:ext cx="709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Chains Based on Concolic Execution OR SMT Solver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E14593F-CDD9-4870-BBAB-7F59416A8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158" y="4529309"/>
            <a:ext cx="3938245" cy="10761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3D89A2C-6AA4-4C10-BF5C-B2139AF74561}"/>
              </a:ext>
            </a:extLst>
          </p:cNvPr>
          <p:cNvSpPr/>
          <p:nvPr/>
        </p:nvSpPr>
        <p:spPr>
          <a:xfrm>
            <a:off x="3300158" y="967083"/>
            <a:ext cx="8678482" cy="2703836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Discard Partials, Not Seeking All Gadget Combinations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F652DE8-F33F-4519-B64E-B5641BE47298}"/>
              </a:ext>
            </a:extLst>
          </p:cNvPr>
          <p:cNvSpPr/>
          <p:nvPr/>
        </p:nvSpPr>
        <p:spPr>
          <a:xfrm>
            <a:off x="3300158" y="4005583"/>
            <a:ext cx="8678482" cy="271589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Exploration is SL.OW...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4900C2-D508-4252-B2EF-9C886CA835B9}"/>
              </a:ext>
            </a:extLst>
          </p:cNvPr>
          <p:cNvSpPr txBox="1"/>
          <p:nvPr/>
        </p:nvSpPr>
        <p:spPr>
          <a:xfrm>
            <a:off x="3466120" y="1526616"/>
            <a:ext cx="3486852" cy="1725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Gadgets with Complex Semantics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memory read/write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conditional branch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intricate arithmetic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3208B8-CD49-4185-BA3C-96978209D6ED}"/>
              </a:ext>
            </a:extLst>
          </p:cNvPr>
          <p:cNvSpPr/>
          <p:nvPr/>
        </p:nvSpPr>
        <p:spPr>
          <a:xfrm>
            <a:off x="7064000" y="2030686"/>
            <a:ext cx="470433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qword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], r8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jmp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0711000-0768-43A3-9166-86897305C140}"/>
              </a:ext>
            </a:extLst>
          </p:cNvPr>
          <p:cNvSpPr/>
          <p:nvPr/>
        </p:nvSpPr>
        <p:spPr>
          <a:xfrm>
            <a:off x="7048138" y="2530486"/>
            <a:ext cx="470433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3;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jnz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059B28-20DE-4D7B-84F3-8A6C6D61CBD2}"/>
              </a:ext>
            </a:extLst>
          </p:cNvPr>
          <p:cNvSpPr/>
          <p:nvPr/>
        </p:nvSpPr>
        <p:spPr>
          <a:xfrm>
            <a:off x="7048138" y="3041295"/>
            <a:ext cx="470433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r8;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r8, 63;  ret;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BA14F55-F841-48D5-9962-6C2340F145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01" y="4584619"/>
            <a:ext cx="1270438" cy="127043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1FF01C1-866C-4EC8-B5A2-17DA31FA8E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098" y="4429201"/>
            <a:ext cx="1473498" cy="147349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B077F8B-3C66-45D5-B94F-232D50027F57}"/>
              </a:ext>
            </a:extLst>
          </p:cNvPr>
          <p:cNvSpPr txBox="1"/>
          <p:nvPr/>
        </p:nvSpPr>
        <p:spPr>
          <a:xfrm>
            <a:off x="4459381" y="5937707"/>
            <a:ext cx="1866408" cy="429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Gadgets?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2C15DF0-86DC-4A16-B4DA-1CCD9BACE986}"/>
              </a:ext>
            </a:extLst>
          </p:cNvPr>
          <p:cNvSpPr txBox="1"/>
          <p:nvPr/>
        </p:nvSpPr>
        <p:spPr>
          <a:xfrm>
            <a:off x="7377770" y="5783717"/>
            <a:ext cx="4197431" cy="79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Concolic Execution And SMT Solver</a:t>
            </a: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Slow…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A5A92DF-9FA9-4CF6-A3C6-7E497639A40E}"/>
              </a:ext>
            </a:extLst>
          </p:cNvPr>
          <p:cNvSpPr txBox="1"/>
          <p:nvPr/>
        </p:nvSpPr>
        <p:spPr>
          <a:xfrm>
            <a:off x="4067905" y="1638682"/>
            <a:ext cx="714298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Discard Complex Gadgets </a:t>
            </a:r>
            <a:r>
              <a:rPr lang="en-US" altLang="zh-CN" sz="4000" b="1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altLang="zh-CN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Can’t Create Magic!</a:t>
            </a:r>
            <a:endParaRPr lang="zh-CN" altLang="en-US" sz="4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1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197507B-DBEE-4727-8DD8-8F011FA0F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20" b="92335" l="9994" r="89945">
                        <a14:foregroundMark x1="23850" y1="81370" x2="60699" y2="80731"/>
                        <a14:foregroundMark x1="60699" y1="80731" x2="37952" y2="83996"/>
                        <a14:foregroundMark x1="37952" y1="83996" x2="33967" y2="83534"/>
                        <a14:foregroundMark x1="25199" y1="85309" x2="24280" y2="77395"/>
                        <a14:foregroundMark x1="18087" y1="77502" x2="19681" y2="84705"/>
                        <a14:foregroundMark x1="29062" y1="92370" x2="56284" y2="90561"/>
                        <a14:foregroundMark x1="58492" y1="39993" x2="32189" y2="32079"/>
                        <a14:foregroundMark x1="56101" y1="19766" x2="56407" y2="17282"/>
                        <a14:foregroundMark x1="57449" y1="16004" x2="56162" y2="34067"/>
                        <a14:foregroundMark x1="39301" y1="3620" x2="51625" y2="7204"/>
                        <a14:foregroundMark x1="38749" y1="4968" x2="54016" y2="9546"/>
                        <a14:foregroundMark x1="10178" y1="50319" x2="10362" y2="48332"/>
                        <a14:foregroundMark x1="30717" y1="70440" x2="49295" y2="69943"/>
                        <a14:foregroundMark x1="51380" y1="73101" x2="52667" y2="76295"/>
                        <a14:foregroundMark x1="68517" y1="32933" x2="69651" y2="30944"/>
                        <a14:foregroundMark x1="61124" y1="8444" x2="60270" y2="8091"/>
                        <a14:foregroundMark x1="62661" y1="60043" x2="64316" y2="60965"/>
                        <a14:foregroundMark x1="60699" y1="60965" x2="65052" y2="60220"/>
                        <a14:foregroundMark x1="63519" y1="61568" x2="65788" y2="60646"/>
                        <a14:foregroundMark x1="65910" y1="60823" x2="62968" y2="60220"/>
                        <a14:foregroundMark x1="61925" y1="34812" x2="65052" y2="33357"/>
                        <a14:foregroundMark x1="58798" y1="13059" x2="55978" y2="14443"/>
                        <a14:foregroundMark x1="60699" y1="12811" x2="58369" y2="9901"/>
                        <a14:foregroundMark x1="58798" y1="9972" x2="60812" y2="9822"/>
                        <a14:foregroundMark x1="61189" y1="10397" x2="64010" y2="11852"/>
                        <a14:foregroundMark x1="61741" y1="14443" x2="62661" y2="14869"/>
                        <a14:foregroundMark x1="62458" y1="12708" x2="62784" y2="11178"/>
                        <a14:foregroundMark x1="62232" y1="13769" x2="62366" y2="13142"/>
                        <a14:foregroundMark x1="65481" y1="33286" x2="65481" y2="33286"/>
                        <a14:foregroundMark x1="62784" y1="14869" x2="62784" y2="14869"/>
                        <a14:foregroundMark x1="63803" y1="13875" x2="61312" y2="15117"/>
                        <a14:foregroundMark x1="61741" y1="15578" x2="63826" y2="14869"/>
                        <a14:backgroundMark x1="61312" y1="71114" x2="56714" y2="71292"/>
                        <a14:backgroundMark x1="65910" y1="34564" x2="72164" y2="31725"/>
                        <a14:backgroundMark x1="63703" y1="38112" x2="73207" y2="32860"/>
                        <a14:backgroundMark x1="64868" y1="36480" x2="68179" y2="34067"/>
                        <a14:backgroundMark x1="78234" y1="31050" x2="77376" y2="16501"/>
                        <a14:backgroundMark x1="77376" y1="16501" x2="77376" y2="16430"/>
                        <a14:backgroundMark x1="68424" y1="32009" x2="72287" y2="31476"/>
                        <a14:backgroundMark x1="68731" y1="32505" x2="68302" y2="31831"/>
                        <a14:backgroundMark x1="54200" y1="34670" x2="59534" y2="35096"/>
                        <a14:backgroundMark x1="66524" y1="11001" x2="64227" y2="12933"/>
                        <a14:backgroundMark x1="61189" y1="8410" x2="70693" y2="12988"/>
                        <a14:backgroundMark x1="65762" y1="60659" x2="75904" y2="58836"/>
                        <a14:backgroundMark x1="55365" y1="62527" x2="60026" y2="61689"/>
                        <a14:backgroundMark x1="75904" y1="58836" x2="67137" y2="63201"/>
                        <a14:backgroundMark x1="63274" y1="38857" x2="71551" y2="40951"/>
                        <a14:backgroundMark x1="71858" y1="39567" x2="69037" y2="40490"/>
                        <a14:backgroundMark x1="73513" y1="41980" x2="61741" y2="42300"/>
                        <a14:backgroundMark x1="36052" y1="72924" x2="38872" y2="75763"/>
                        <a14:backgroundMark x1="35438" y1="73031" x2="42612" y2="73279"/>
                        <a14:backgroundMark x1="25506" y1="88928" x2="36052" y2="87296"/>
                        <a14:backgroundMark x1="35132" y1="86799" x2="40343" y2="87119"/>
                        <a14:backgroundMark x1="33660" y1="63059" x2="41079" y2="57204"/>
                        <a14:backgroundMark x1="40956" y1="57700" x2="40834" y2="56068"/>
                        <a14:backgroundMark x1="37830" y1="41625" x2="39301" y2="44038"/>
                        <a14:backgroundMark x1="35009" y1="31050" x2="40527" y2="29666"/>
                        <a14:backgroundMark x1="35438" y1="31121" x2="33354" y2="30625"/>
                        <a14:backgroundMark x1="41263" y1="30021" x2="41570" y2="28637"/>
                        <a14:backgroundMark x1="69037" y1="58233" x2="73636" y2="58481"/>
                        <a14:backgroundMark x1="62938" y1="10907" x2="58798" y2="8091"/>
                        <a14:backgroundMark x1="63703" y1="11427" x2="63078" y2="11002"/>
                        <a14:backgroundMark x1="63826" y1="15295" x2="64132" y2="13591"/>
                        <a14:backgroundMark x1="62968" y1="12456" x2="64868" y2="13414"/>
                        <a14:backgroundMark x1="59963" y1="15720" x2="63090" y2="16253"/>
                        <a14:backgroundMark x1="64316" y1="15046" x2="64562" y2="14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944899" y="119756"/>
            <a:ext cx="1399407" cy="2417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809F4-2484-4AE9-9797-1FCBB8B4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98CD5-8AE1-4F26-8BD3-63B652C118A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31916-1CAE-4CFB-B3B5-53217A1B9E6E}"/>
              </a:ext>
            </a:extLst>
          </p:cNvPr>
          <p:cNvSpPr/>
          <p:nvPr/>
        </p:nvSpPr>
        <p:spPr>
          <a:xfrm>
            <a:off x="0" y="0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Our Goals --- Find All Gadget Combinations Using Heuristic-Based Method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515B12-1BFD-41FF-AC36-3A57DEB6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587" y="2262631"/>
            <a:ext cx="4668993" cy="25685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AFB4496-4813-466A-BA50-6EDC98ECB486}"/>
              </a:ext>
            </a:extLst>
          </p:cNvPr>
          <p:cNvSpPr txBox="1"/>
          <p:nvPr/>
        </p:nvSpPr>
        <p:spPr>
          <a:xfrm>
            <a:off x="6096000" y="4934368"/>
            <a:ext cx="5908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 Building GCG Based on All Gadgets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Node: operands; Edge: Data-Flow direction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384F4B-2076-4284-AEAF-A32AD9EE24B9}"/>
              </a:ext>
            </a:extLst>
          </p:cNvPr>
          <p:cNvSpPr txBox="1"/>
          <p:nvPr/>
        </p:nvSpPr>
        <p:spPr>
          <a:xfrm>
            <a:off x="6802217" y="1828383"/>
            <a:ext cx="4169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Gadget Computation Graph (GCG)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ADA690-B876-4B56-B8E5-1BF3930AC81D}"/>
              </a:ext>
            </a:extLst>
          </p:cNvPr>
          <p:cNvSpPr txBox="1"/>
          <p:nvPr/>
        </p:nvSpPr>
        <p:spPr>
          <a:xfrm>
            <a:off x="278650" y="4934368"/>
            <a:ext cx="539063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 Gadget Classification,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Including Complex Gadgets.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29F29BB-481E-4C6A-A822-EA5FDB67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69" y="2427596"/>
            <a:ext cx="6000231" cy="214823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775B18B-2670-4D18-9602-9EA582B58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" y="725199"/>
            <a:ext cx="666231" cy="66623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4E89449-F01E-4AA2-86A8-B1A583301E3D}"/>
              </a:ext>
            </a:extLst>
          </p:cNvPr>
          <p:cNvSpPr txBox="1"/>
          <p:nvPr/>
        </p:nvSpPr>
        <p:spPr>
          <a:xfrm>
            <a:off x="844585" y="725946"/>
            <a:ext cx="7591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TGRop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Try to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all gadgets to graph</a:t>
            </a:r>
          </a:p>
          <a:p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Considering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Gadgets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4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122353</TotalTime>
  <Words>4191</Words>
  <Application>Microsoft Office PowerPoint</Application>
  <PresentationFormat>宽屏</PresentationFormat>
  <Paragraphs>588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Blackadder ITC</vt:lpstr>
      <vt:lpstr>Comic Sans MS</vt:lpstr>
      <vt:lpstr>Roboto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</dc:title>
  <dc:creator>石 景宜</dc:creator>
  <cp:lastModifiedBy>varas_4</cp:lastModifiedBy>
  <cp:revision>8409</cp:revision>
  <dcterms:created xsi:type="dcterms:W3CDTF">2024-01-15T12:10:19Z</dcterms:created>
  <dcterms:modified xsi:type="dcterms:W3CDTF">2024-09-16T08:32:59Z</dcterms:modified>
</cp:coreProperties>
</file>